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ink/ink3.xml" ContentType="application/inkml+xml"/>
  <Override PartName="/ppt/ink/ink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66" r:id="rId4"/>
    <p:sldId id="259" r:id="rId5"/>
    <p:sldId id="262" r:id="rId6"/>
    <p:sldId id="280" r:id="rId7"/>
    <p:sldId id="285" r:id="rId8"/>
    <p:sldId id="260" r:id="rId9"/>
    <p:sldId id="273" r:id="rId10"/>
    <p:sldId id="270" r:id="rId11"/>
    <p:sldId id="272" r:id="rId12"/>
    <p:sldId id="275" r:id="rId13"/>
    <p:sldId id="276" r:id="rId14"/>
    <p:sldId id="277" r:id="rId15"/>
    <p:sldId id="278" r:id="rId16"/>
    <p:sldId id="261" r:id="rId17"/>
    <p:sldId id="279" r:id="rId18"/>
    <p:sldId id="269" r:id="rId19"/>
    <p:sldId id="281" r:id="rId20"/>
    <p:sldId id="263" r:id="rId21"/>
    <p:sldId id="284" r:id="rId22"/>
    <p:sldId id="283" r:id="rId23"/>
    <p:sldId id="286" r:id="rId24"/>
  </p:sldIdLst>
  <p:sldSz cx="18288000" cy="10287000"/>
  <p:notesSz cx="6858000" cy="9144000"/>
  <p:embeddedFontLst>
    <p:embeddedFont>
      <p:font typeface="Abadi" panose="020B0604020104020204" pitchFamily="34" charset="0"/>
      <p:regular r:id="rId26"/>
    </p:embeddedFont>
    <p:embeddedFont>
      <p:font typeface="Almarai Bold" panose="020B0604020202020204" charset="-78"/>
      <p:bold r:id="rId27"/>
    </p:embeddedFont>
    <p:embeddedFont>
      <p:font typeface="Arial Bold" panose="020B0704020202020204" pitchFamily="34" charset="0"/>
      <p:regular r:id="rId28"/>
      <p:bold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53" autoAdjust="0"/>
    <p:restoredTop sz="92613" autoAdjust="0"/>
  </p:normalViewPr>
  <p:slideViewPr>
    <p:cSldViewPr>
      <p:cViewPr varScale="1">
        <p:scale>
          <a:sx n="69" d="100"/>
          <a:sy n="69" d="100"/>
        </p:scale>
        <p:origin x="792" y="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4.jpg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5.png"/></Relationships>
</file>

<file path=ppt/diagrams/_rels/data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6.jpeg"/></Relationships>
</file>

<file path=ppt/diagrams/_rels/data4.xml.rels><?xml version="1.0" encoding="UTF-8" standalone="yes"?>
<Relationships xmlns="http://schemas.openxmlformats.org/package/2006/relationships"><Relationship Id="rId1" Type="http://schemas.openxmlformats.org/officeDocument/2006/relationships/image" Target="../media/image40.png"/></Relationships>
</file>

<file path=ppt/diagrams/_rels/data5.xml.rels><?xml version="1.0" encoding="UTF-8" standalone="yes"?>
<Relationships xmlns="http://schemas.openxmlformats.org/package/2006/relationships"><Relationship Id="rId1" Type="http://schemas.openxmlformats.org/officeDocument/2006/relationships/image" Target="../media/image40.png"/></Relationships>
</file>

<file path=ppt/diagrams/_rels/data6.xml.rels><?xml version="1.0" encoding="UTF-8" standalone="yes"?>
<Relationships xmlns="http://schemas.openxmlformats.org/package/2006/relationships"><Relationship Id="rId1" Type="http://schemas.openxmlformats.org/officeDocument/2006/relationships/image" Target="../media/image40.png"/></Relationships>
</file>

<file path=ppt/diagrams/_rels/data7.xml.rels><?xml version="1.0" encoding="UTF-8" standalone="yes"?>
<Relationships xmlns="http://schemas.openxmlformats.org/package/2006/relationships"><Relationship Id="rId1" Type="http://schemas.openxmlformats.org/officeDocument/2006/relationships/image" Target="../media/image40.png"/></Relationships>
</file>

<file path=ppt/diagrams/_rels/data8.xml.rels><?xml version="1.0" encoding="UTF-8" standalone="yes"?>
<Relationships xmlns="http://schemas.openxmlformats.org/package/2006/relationships"><Relationship Id="rId1" Type="http://schemas.openxmlformats.org/officeDocument/2006/relationships/image" Target="../media/image40.pn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4.jpg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5.png"/></Relationships>
</file>

<file path=ppt/diagrams/_rels/drawing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6.jpeg"/></Relationships>
</file>

<file path=ppt/diagrams/_rels/drawing4.xml.rels><?xml version="1.0" encoding="UTF-8" standalone="yes"?>
<Relationships xmlns="http://schemas.openxmlformats.org/package/2006/relationships"><Relationship Id="rId1" Type="http://schemas.openxmlformats.org/officeDocument/2006/relationships/image" Target="../media/image40.png"/></Relationships>
</file>

<file path=ppt/diagrams/_rels/drawing5.xml.rels><?xml version="1.0" encoding="UTF-8" standalone="yes"?>
<Relationships xmlns="http://schemas.openxmlformats.org/package/2006/relationships"><Relationship Id="rId1" Type="http://schemas.openxmlformats.org/officeDocument/2006/relationships/image" Target="../media/image40.png"/></Relationships>
</file>

<file path=ppt/diagrams/_rels/drawing6.xml.rels><?xml version="1.0" encoding="UTF-8" standalone="yes"?>
<Relationships xmlns="http://schemas.openxmlformats.org/package/2006/relationships"><Relationship Id="rId1" Type="http://schemas.openxmlformats.org/officeDocument/2006/relationships/image" Target="../media/image40.png"/></Relationships>
</file>

<file path=ppt/diagrams/_rels/drawing7.xml.rels><?xml version="1.0" encoding="UTF-8" standalone="yes"?>
<Relationships xmlns="http://schemas.openxmlformats.org/package/2006/relationships"><Relationship Id="rId1" Type="http://schemas.openxmlformats.org/officeDocument/2006/relationships/image" Target="../media/image40.png"/></Relationships>
</file>

<file path=ppt/diagrams/_rels/drawing8.xml.rels><?xml version="1.0" encoding="UTF-8" standalone="yes"?>
<Relationships xmlns="http://schemas.openxmlformats.org/package/2006/relationships"><Relationship Id="rId1" Type="http://schemas.openxmlformats.org/officeDocument/2006/relationships/image" Target="../media/image4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8454F68-1103-4FCA-9FCE-20E1C6BE4848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E3C9A36-B908-4682-98FE-F4806BB206A0}">
      <dgm:prSet/>
      <dgm:spPr/>
      <dgm:t>
        <a:bodyPr/>
        <a:lstStyle/>
        <a:p>
          <a:r>
            <a:rPr lang="en-US" b="1" dirty="0">
              <a:solidFill>
                <a:schemeClr val="bg2"/>
              </a:solidFill>
              <a:latin typeface="Arial Bold" panose="020B0704020202020204" pitchFamily="34" charset="0"/>
              <a:cs typeface="Arial Bold" panose="020B0704020202020204" pitchFamily="34" charset="0"/>
            </a:rPr>
            <a:t>University Dean</a:t>
          </a:r>
          <a:endParaRPr lang="en-US" dirty="0"/>
        </a:p>
      </dgm:t>
    </dgm:pt>
    <dgm:pt modelId="{D69253F2-73E8-4E1D-94F4-9CBDFCA5ED42}" type="parTrans" cxnId="{8AB93438-77AE-4B0C-A999-8D91A29D4E39}">
      <dgm:prSet/>
      <dgm:spPr/>
      <dgm:t>
        <a:bodyPr/>
        <a:lstStyle/>
        <a:p>
          <a:endParaRPr lang="en-US"/>
        </a:p>
      </dgm:t>
    </dgm:pt>
    <dgm:pt modelId="{594E56F0-1873-488C-93C4-0E15E84440AF}" type="sibTrans" cxnId="{8AB93438-77AE-4B0C-A999-8D91A29D4E39}">
      <dgm:prSet/>
      <dgm:spPr/>
      <dgm:t>
        <a:bodyPr/>
        <a:lstStyle/>
        <a:p>
          <a:endParaRPr lang="en-US"/>
        </a:p>
      </dgm:t>
    </dgm:pt>
    <dgm:pt modelId="{9DB39F7E-6136-42C8-9DA2-AA5EC8C708DC}" type="pres">
      <dgm:prSet presAssocID="{98454F68-1103-4FCA-9FCE-20E1C6BE4848}" presName="linearFlow" presStyleCnt="0">
        <dgm:presLayoutVars>
          <dgm:dir/>
          <dgm:resizeHandles val="exact"/>
        </dgm:presLayoutVars>
      </dgm:prSet>
      <dgm:spPr/>
    </dgm:pt>
    <dgm:pt modelId="{C7E470A6-19FF-429D-9DB7-9FFA0CCEA3FA}" type="pres">
      <dgm:prSet presAssocID="{5E3C9A36-B908-4682-98FE-F4806BB206A0}" presName="composite" presStyleCnt="0"/>
      <dgm:spPr/>
    </dgm:pt>
    <dgm:pt modelId="{1E9B075D-4494-4702-9FC7-9923F47C53C3}" type="pres">
      <dgm:prSet presAssocID="{5E3C9A36-B908-4682-98FE-F4806BB206A0}" presName="imgShp" presStyleLbl="fgImgPlace1" presStyleIdx="0" presStyleCnt="1"/>
      <dgm:spPr>
        <a:blipFill>
          <a:blip xmlns:r="http://schemas.openxmlformats.org/officeDocument/2006/relationships" r:embed="rId1"/>
          <a:srcRect/>
          <a:stretch>
            <a:fillRect t="-15000" b="-15000"/>
          </a:stretch>
        </a:blipFill>
      </dgm:spPr>
    </dgm:pt>
    <dgm:pt modelId="{F504AB82-5C9C-4B1F-9609-8867952A9F4C}" type="pres">
      <dgm:prSet presAssocID="{5E3C9A36-B908-4682-98FE-F4806BB206A0}" presName="txShp" presStyleLbl="node1" presStyleIdx="0" presStyleCnt="1">
        <dgm:presLayoutVars>
          <dgm:bulletEnabled val="1"/>
        </dgm:presLayoutVars>
      </dgm:prSet>
      <dgm:spPr/>
    </dgm:pt>
  </dgm:ptLst>
  <dgm:cxnLst>
    <dgm:cxn modelId="{8AB93438-77AE-4B0C-A999-8D91A29D4E39}" srcId="{98454F68-1103-4FCA-9FCE-20E1C6BE4848}" destId="{5E3C9A36-B908-4682-98FE-F4806BB206A0}" srcOrd="0" destOrd="0" parTransId="{D69253F2-73E8-4E1D-94F4-9CBDFCA5ED42}" sibTransId="{594E56F0-1873-488C-93C4-0E15E84440AF}"/>
    <dgm:cxn modelId="{56895F63-1915-4006-A657-21D7CDD15CEB}" type="presOf" srcId="{5E3C9A36-B908-4682-98FE-F4806BB206A0}" destId="{F504AB82-5C9C-4B1F-9609-8867952A9F4C}" srcOrd="0" destOrd="0" presId="urn:microsoft.com/office/officeart/2005/8/layout/vList3"/>
    <dgm:cxn modelId="{598A4F9B-4D61-4CF7-8FBB-424B547D3600}" type="presOf" srcId="{98454F68-1103-4FCA-9FCE-20E1C6BE4848}" destId="{9DB39F7E-6136-42C8-9DA2-AA5EC8C708DC}" srcOrd="0" destOrd="0" presId="urn:microsoft.com/office/officeart/2005/8/layout/vList3"/>
    <dgm:cxn modelId="{3F12D66E-771F-458F-A026-90E6244F2FA4}" type="presParOf" srcId="{9DB39F7E-6136-42C8-9DA2-AA5EC8C708DC}" destId="{C7E470A6-19FF-429D-9DB7-9FFA0CCEA3FA}" srcOrd="0" destOrd="0" presId="urn:microsoft.com/office/officeart/2005/8/layout/vList3"/>
    <dgm:cxn modelId="{ED2E6D8F-7298-4C2B-B466-3D2BA91663ED}" type="presParOf" srcId="{C7E470A6-19FF-429D-9DB7-9FFA0CCEA3FA}" destId="{1E9B075D-4494-4702-9FC7-9923F47C53C3}" srcOrd="0" destOrd="0" presId="urn:microsoft.com/office/officeart/2005/8/layout/vList3"/>
    <dgm:cxn modelId="{A920E9E0-649E-4E69-A7F9-6652B617F58D}" type="presParOf" srcId="{C7E470A6-19FF-429D-9DB7-9FFA0CCEA3FA}" destId="{F504AB82-5C9C-4B1F-9609-8867952A9F4C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8454F68-1103-4FCA-9FCE-20E1C6BE4848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E3C9A36-B908-4682-98FE-F4806BB206A0}">
      <dgm:prSet/>
      <dgm:spPr/>
      <dgm:t>
        <a:bodyPr/>
        <a:lstStyle/>
        <a:p>
          <a:r>
            <a:rPr lang="en-US" b="1" dirty="0">
              <a:solidFill>
                <a:schemeClr val="bg2"/>
              </a:solidFill>
              <a:latin typeface="Arial Bold" panose="020B0704020202020204" pitchFamily="34" charset="0"/>
              <a:cs typeface="Arial Bold" panose="020B0704020202020204" pitchFamily="34" charset="0"/>
            </a:rPr>
            <a:t>Mall Security Manager</a:t>
          </a:r>
          <a:endParaRPr lang="en-US" dirty="0"/>
        </a:p>
      </dgm:t>
    </dgm:pt>
    <dgm:pt modelId="{D69253F2-73E8-4E1D-94F4-9CBDFCA5ED42}" type="parTrans" cxnId="{8AB93438-77AE-4B0C-A999-8D91A29D4E39}">
      <dgm:prSet/>
      <dgm:spPr/>
      <dgm:t>
        <a:bodyPr/>
        <a:lstStyle/>
        <a:p>
          <a:endParaRPr lang="en-US"/>
        </a:p>
      </dgm:t>
    </dgm:pt>
    <dgm:pt modelId="{594E56F0-1873-488C-93C4-0E15E84440AF}" type="sibTrans" cxnId="{8AB93438-77AE-4B0C-A999-8D91A29D4E39}">
      <dgm:prSet/>
      <dgm:spPr/>
      <dgm:t>
        <a:bodyPr/>
        <a:lstStyle/>
        <a:p>
          <a:endParaRPr lang="en-US"/>
        </a:p>
      </dgm:t>
    </dgm:pt>
    <dgm:pt modelId="{9DB39F7E-6136-42C8-9DA2-AA5EC8C708DC}" type="pres">
      <dgm:prSet presAssocID="{98454F68-1103-4FCA-9FCE-20E1C6BE4848}" presName="linearFlow" presStyleCnt="0">
        <dgm:presLayoutVars>
          <dgm:dir/>
          <dgm:resizeHandles val="exact"/>
        </dgm:presLayoutVars>
      </dgm:prSet>
      <dgm:spPr/>
    </dgm:pt>
    <dgm:pt modelId="{C7E470A6-19FF-429D-9DB7-9FFA0CCEA3FA}" type="pres">
      <dgm:prSet presAssocID="{5E3C9A36-B908-4682-98FE-F4806BB206A0}" presName="composite" presStyleCnt="0"/>
      <dgm:spPr/>
    </dgm:pt>
    <dgm:pt modelId="{1E9B075D-4494-4702-9FC7-9923F47C53C3}" type="pres">
      <dgm:prSet presAssocID="{5E3C9A36-B908-4682-98FE-F4806BB206A0}" presName="imgShp" presStyleLbl="fgImgPlace1" presStyleIdx="0" presStyleCnt="1" custLinFactNeighborX="-5963" custLinFactNeighborY="879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F504AB82-5C9C-4B1F-9609-8867952A9F4C}" type="pres">
      <dgm:prSet presAssocID="{5E3C9A36-B908-4682-98FE-F4806BB206A0}" presName="txShp" presStyleLbl="node1" presStyleIdx="0" presStyleCnt="1">
        <dgm:presLayoutVars>
          <dgm:bulletEnabled val="1"/>
        </dgm:presLayoutVars>
      </dgm:prSet>
      <dgm:spPr/>
    </dgm:pt>
  </dgm:ptLst>
  <dgm:cxnLst>
    <dgm:cxn modelId="{8AB93438-77AE-4B0C-A999-8D91A29D4E39}" srcId="{98454F68-1103-4FCA-9FCE-20E1C6BE4848}" destId="{5E3C9A36-B908-4682-98FE-F4806BB206A0}" srcOrd="0" destOrd="0" parTransId="{D69253F2-73E8-4E1D-94F4-9CBDFCA5ED42}" sibTransId="{594E56F0-1873-488C-93C4-0E15E84440AF}"/>
    <dgm:cxn modelId="{56895F63-1915-4006-A657-21D7CDD15CEB}" type="presOf" srcId="{5E3C9A36-B908-4682-98FE-F4806BB206A0}" destId="{F504AB82-5C9C-4B1F-9609-8867952A9F4C}" srcOrd="0" destOrd="0" presId="urn:microsoft.com/office/officeart/2005/8/layout/vList3"/>
    <dgm:cxn modelId="{598A4F9B-4D61-4CF7-8FBB-424B547D3600}" type="presOf" srcId="{98454F68-1103-4FCA-9FCE-20E1C6BE4848}" destId="{9DB39F7E-6136-42C8-9DA2-AA5EC8C708DC}" srcOrd="0" destOrd="0" presId="urn:microsoft.com/office/officeart/2005/8/layout/vList3"/>
    <dgm:cxn modelId="{3F12D66E-771F-458F-A026-90E6244F2FA4}" type="presParOf" srcId="{9DB39F7E-6136-42C8-9DA2-AA5EC8C708DC}" destId="{C7E470A6-19FF-429D-9DB7-9FFA0CCEA3FA}" srcOrd="0" destOrd="0" presId="urn:microsoft.com/office/officeart/2005/8/layout/vList3"/>
    <dgm:cxn modelId="{ED2E6D8F-7298-4C2B-B466-3D2BA91663ED}" type="presParOf" srcId="{C7E470A6-19FF-429D-9DB7-9FFA0CCEA3FA}" destId="{1E9B075D-4494-4702-9FC7-9923F47C53C3}" srcOrd="0" destOrd="0" presId="urn:microsoft.com/office/officeart/2005/8/layout/vList3"/>
    <dgm:cxn modelId="{A920E9E0-649E-4E69-A7F9-6652B617F58D}" type="presParOf" srcId="{C7E470A6-19FF-429D-9DB7-9FFA0CCEA3FA}" destId="{F504AB82-5C9C-4B1F-9609-8867952A9F4C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8454F68-1103-4FCA-9FCE-20E1C6BE4848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E3C9A36-B908-4682-98FE-F4806BB206A0}">
      <dgm:prSet/>
      <dgm:spPr/>
      <dgm:t>
        <a:bodyPr/>
        <a:lstStyle/>
        <a:p>
          <a:r>
            <a:rPr lang="en-US" b="1" i="0" dirty="0"/>
            <a:t>Police Officer</a:t>
          </a:r>
          <a:endParaRPr lang="en-US" dirty="0"/>
        </a:p>
      </dgm:t>
    </dgm:pt>
    <dgm:pt modelId="{D69253F2-73E8-4E1D-94F4-9CBDFCA5ED42}" type="parTrans" cxnId="{8AB93438-77AE-4B0C-A999-8D91A29D4E39}">
      <dgm:prSet/>
      <dgm:spPr/>
      <dgm:t>
        <a:bodyPr/>
        <a:lstStyle/>
        <a:p>
          <a:endParaRPr lang="en-US"/>
        </a:p>
      </dgm:t>
    </dgm:pt>
    <dgm:pt modelId="{594E56F0-1873-488C-93C4-0E15E84440AF}" type="sibTrans" cxnId="{8AB93438-77AE-4B0C-A999-8D91A29D4E39}">
      <dgm:prSet/>
      <dgm:spPr/>
      <dgm:t>
        <a:bodyPr/>
        <a:lstStyle/>
        <a:p>
          <a:endParaRPr lang="en-US"/>
        </a:p>
      </dgm:t>
    </dgm:pt>
    <dgm:pt modelId="{9DB39F7E-6136-42C8-9DA2-AA5EC8C708DC}" type="pres">
      <dgm:prSet presAssocID="{98454F68-1103-4FCA-9FCE-20E1C6BE4848}" presName="linearFlow" presStyleCnt="0">
        <dgm:presLayoutVars>
          <dgm:dir/>
          <dgm:resizeHandles val="exact"/>
        </dgm:presLayoutVars>
      </dgm:prSet>
      <dgm:spPr/>
    </dgm:pt>
    <dgm:pt modelId="{C7E470A6-19FF-429D-9DB7-9FFA0CCEA3FA}" type="pres">
      <dgm:prSet presAssocID="{5E3C9A36-B908-4682-98FE-F4806BB206A0}" presName="composite" presStyleCnt="0"/>
      <dgm:spPr/>
    </dgm:pt>
    <dgm:pt modelId="{1E9B075D-4494-4702-9FC7-9923F47C53C3}" type="pres">
      <dgm:prSet presAssocID="{5E3C9A36-B908-4682-98FE-F4806BB206A0}" presName="imgShp" presStyleLbl="fgImgPlace1" presStyleIdx="0" presStyleCnt="1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F504AB82-5C9C-4B1F-9609-8867952A9F4C}" type="pres">
      <dgm:prSet presAssocID="{5E3C9A36-B908-4682-98FE-F4806BB206A0}" presName="txShp" presStyleLbl="node1" presStyleIdx="0" presStyleCnt="1">
        <dgm:presLayoutVars>
          <dgm:bulletEnabled val="1"/>
        </dgm:presLayoutVars>
      </dgm:prSet>
      <dgm:spPr/>
    </dgm:pt>
  </dgm:ptLst>
  <dgm:cxnLst>
    <dgm:cxn modelId="{8AB93438-77AE-4B0C-A999-8D91A29D4E39}" srcId="{98454F68-1103-4FCA-9FCE-20E1C6BE4848}" destId="{5E3C9A36-B908-4682-98FE-F4806BB206A0}" srcOrd="0" destOrd="0" parTransId="{D69253F2-73E8-4E1D-94F4-9CBDFCA5ED42}" sibTransId="{594E56F0-1873-488C-93C4-0E15E84440AF}"/>
    <dgm:cxn modelId="{56895F63-1915-4006-A657-21D7CDD15CEB}" type="presOf" srcId="{5E3C9A36-B908-4682-98FE-F4806BB206A0}" destId="{F504AB82-5C9C-4B1F-9609-8867952A9F4C}" srcOrd="0" destOrd="0" presId="urn:microsoft.com/office/officeart/2005/8/layout/vList3"/>
    <dgm:cxn modelId="{598A4F9B-4D61-4CF7-8FBB-424B547D3600}" type="presOf" srcId="{98454F68-1103-4FCA-9FCE-20E1C6BE4848}" destId="{9DB39F7E-6136-42C8-9DA2-AA5EC8C708DC}" srcOrd="0" destOrd="0" presId="urn:microsoft.com/office/officeart/2005/8/layout/vList3"/>
    <dgm:cxn modelId="{3F12D66E-771F-458F-A026-90E6244F2FA4}" type="presParOf" srcId="{9DB39F7E-6136-42C8-9DA2-AA5EC8C708DC}" destId="{C7E470A6-19FF-429D-9DB7-9FFA0CCEA3FA}" srcOrd="0" destOrd="0" presId="urn:microsoft.com/office/officeart/2005/8/layout/vList3"/>
    <dgm:cxn modelId="{ED2E6D8F-7298-4C2B-B466-3D2BA91663ED}" type="presParOf" srcId="{C7E470A6-19FF-429D-9DB7-9FFA0CCEA3FA}" destId="{1E9B075D-4494-4702-9FC7-9923F47C53C3}" srcOrd="0" destOrd="0" presId="urn:microsoft.com/office/officeart/2005/8/layout/vList3"/>
    <dgm:cxn modelId="{A920E9E0-649E-4E69-A7F9-6652B617F58D}" type="presParOf" srcId="{C7E470A6-19FF-429D-9DB7-9FFA0CCEA3FA}" destId="{F504AB82-5C9C-4B1F-9609-8867952A9F4C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1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2E0DEFD-4ECE-4EF1-9925-3ABCE2B289CB}" type="doc">
      <dgm:prSet loTypeId="urn:microsoft.com/office/officeart/2005/8/layout/hList7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B030289-6285-4A55-BE78-B1DB5A73BF0E}">
      <dgm:prSet/>
      <dgm:spPr/>
      <dgm:t>
        <a:bodyPr/>
        <a:lstStyle/>
        <a:p>
          <a:r>
            <a:rPr kumimoji="0" lang="en-US" b="1" i="0" u="none" strike="noStrike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Bold"/>
              <a:ea typeface="Arial Bold"/>
              <a:cs typeface="Arial Bold"/>
              <a:sym typeface="Arial Bold"/>
            </a:rPr>
            <a:t>Andrew Atef</a:t>
          </a:r>
          <a:endParaRPr lang="en-US" dirty="0"/>
        </a:p>
      </dgm:t>
    </dgm:pt>
    <dgm:pt modelId="{9A381C2C-BCA8-4517-A3B1-2FFBE490281C}" type="parTrans" cxnId="{F03B995E-EFC2-4C6A-BCEF-EF24F6C1B9D1}">
      <dgm:prSet/>
      <dgm:spPr/>
      <dgm:t>
        <a:bodyPr/>
        <a:lstStyle/>
        <a:p>
          <a:endParaRPr lang="en-US"/>
        </a:p>
      </dgm:t>
    </dgm:pt>
    <dgm:pt modelId="{2C39596F-BD5C-4E80-905D-F7FB19472D66}" type="sibTrans" cxnId="{F03B995E-EFC2-4C6A-BCEF-EF24F6C1B9D1}">
      <dgm:prSet/>
      <dgm:spPr/>
      <dgm:t>
        <a:bodyPr/>
        <a:lstStyle/>
        <a:p>
          <a:endParaRPr lang="en-US"/>
        </a:p>
      </dgm:t>
    </dgm:pt>
    <dgm:pt modelId="{41813C9B-A7E0-49DF-A3D0-B82D42FA619F}" type="pres">
      <dgm:prSet presAssocID="{F2E0DEFD-4ECE-4EF1-9925-3ABCE2B289CB}" presName="Name0" presStyleCnt="0">
        <dgm:presLayoutVars>
          <dgm:dir/>
          <dgm:resizeHandles val="exact"/>
        </dgm:presLayoutVars>
      </dgm:prSet>
      <dgm:spPr/>
    </dgm:pt>
    <dgm:pt modelId="{64CEBB1C-5B6E-4CA2-A482-E746315CF03A}" type="pres">
      <dgm:prSet presAssocID="{F2E0DEFD-4ECE-4EF1-9925-3ABCE2B289CB}" presName="fgShape" presStyleLbl="fgShp" presStyleIdx="0" presStyleCnt="1"/>
      <dgm:spPr>
        <a:noFill/>
        <a:ln>
          <a:noFill/>
        </a:ln>
      </dgm:spPr>
    </dgm:pt>
    <dgm:pt modelId="{5D068369-4958-4FD7-8396-3CC6E130856D}" type="pres">
      <dgm:prSet presAssocID="{F2E0DEFD-4ECE-4EF1-9925-3ABCE2B289CB}" presName="linComp" presStyleCnt="0"/>
      <dgm:spPr/>
    </dgm:pt>
    <dgm:pt modelId="{48F8F18B-B87B-4E6F-8AA9-3481AF35E7B5}" type="pres">
      <dgm:prSet presAssocID="{CB030289-6285-4A55-BE78-B1DB5A73BF0E}" presName="compNode" presStyleCnt="0"/>
      <dgm:spPr/>
    </dgm:pt>
    <dgm:pt modelId="{16B78868-652C-4955-B04B-8CF2BA87B13E}" type="pres">
      <dgm:prSet presAssocID="{CB030289-6285-4A55-BE78-B1DB5A73BF0E}" presName="bkgdShape" presStyleLbl="node1" presStyleIdx="0" presStyleCnt="1" custLinFactNeighborX="-3113" custLinFactNeighborY="-11731"/>
      <dgm:spPr/>
    </dgm:pt>
    <dgm:pt modelId="{95798D11-4CD0-448C-B9A2-34D2E462CA87}" type="pres">
      <dgm:prSet presAssocID="{CB030289-6285-4A55-BE78-B1DB5A73BF0E}" presName="nodeTx" presStyleLbl="node1" presStyleIdx="0" presStyleCnt="1">
        <dgm:presLayoutVars>
          <dgm:bulletEnabled val="1"/>
        </dgm:presLayoutVars>
      </dgm:prSet>
      <dgm:spPr/>
    </dgm:pt>
    <dgm:pt modelId="{585E980E-FBC9-4084-BD28-5F9786996B31}" type="pres">
      <dgm:prSet presAssocID="{CB030289-6285-4A55-BE78-B1DB5A73BF0E}" presName="invisiNode" presStyleLbl="node1" presStyleIdx="0" presStyleCnt="1"/>
      <dgm:spPr/>
    </dgm:pt>
    <dgm:pt modelId="{8E30E884-94F8-40BC-9E28-24695F7D425A}" type="pres">
      <dgm:prSet presAssocID="{CB030289-6285-4A55-BE78-B1DB5A73BF0E}" presName="imagNode" presStyleLbl="fgImgPlace1" presStyleIdx="0" presStyleCnt="1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</dgm:ptLst>
  <dgm:cxnLst>
    <dgm:cxn modelId="{4A297F21-4914-4A0B-9D4A-72C84EF5C4DB}" type="presOf" srcId="{CB030289-6285-4A55-BE78-B1DB5A73BF0E}" destId="{95798D11-4CD0-448C-B9A2-34D2E462CA87}" srcOrd="1" destOrd="0" presId="urn:microsoft.com/office/officeart/2005/8/layout/hList7"/>
    <dgm:cxn modelId="{F03B995E-EFC2-4C6A-BCEF-EF24F6C1B9D1}" srcId="{F2E0DEFD-4ECE-4EF1-9925-3ABCE2B289CB}" destId="{CB030289-6285-4A55-BE78-B1DB5A73BF0E}" srcOrd="0" destOrd="0" parTransId="{9A381C2C-BCA8-4517-A3B1-2FFBE490281C}" sibTransId="{2C39596F-BD5C-4E80-905D-F7FB19472D66}"/>
    <dgm:cxn modelId="{7A3D1899-3017-4045-93A3-284B51A48A0D}" type="presOf" srcId="{F2E0DEFD-4ECE-4EF1-9925-3ABCE2B289CB}" destId="{41813C9B-A7E0-49DF-A3D0-B82D42FA619F}" srcOrd="0" destOrd="0" presId="urn:microsoft.com/office/officeart/2005/8/layout/hList7"/>
    <dgm:cxn modelId="{C540A79C-3434-4385-B6DB-66CD6591D04D}" type="presOf" srcId="{CB030289-6285-4A55-BE78-B1DB5A73BF0E}" destId="{16B78868-652C-4955-B04B-8CF2BA87B13E}" srcOrd="0" destOrd="0" presId="urn:microsoft.com/office/officeart/2005/8/layout/hList7"/>
    <dgm:cxn modelId="{5F344DE5-EA58-47D8-82EC-4AE3655E100F}" type="presParOf" srcId="{41813C9B-A7E0-49DF-A3D0-B82D42FA619F}" destId="{64CEBB1C-5B6E-4CA2-A482-E746315CF03A}" srcOrd="0" destOrd="0" presId="urn:microsoft.com/office/officeart/2005/8/layout/hList7"/>
    <dgm:cxn modelId="{76D0F5A5-DA55-4123-82D0-F4A8C31255C7}" type="presParOf" srcId="{41813C9B-A7E0-49DF-A3D0-B82D42FA619F}" destId="{5D068369-4958-4FD7-8396-3CC6E130856D}" srcOrd="1" destOrd="0" presId="urn:microsoft.com/office/officeart/2005/8/layout/hList7"/>
    <dgm:cxn modelId="{ED357AF0-B9DC-4FA2-A658-C5B864C0066B}" type="presParOf" srcId="{5D068369-4958-4FD7-8396-3CC6E130856D}" destId="{48F8F18B-B87B-4E6F-8AA9-3481AF35E7B5}" srcOrd="0" destOrd="0" presId="urn:microsoft.com/office/officeart/2005/8/layout/hList7"/>
    <dgm:cxn modelId="{E85B7AD3-7BBE-427B-9259-5E13374850CE}" type="presParOf" srcId="{48F8F18B-B87B-4E6F-8AA9-3481AF35E7B5}" destId="{16B78868-652C-4955-B04B-8CF2BA87B13E}" srcOrd="0" destOrd="0" presId="urn:microsoft.com/office/officeart/2005/8/layout/hList7"/>
    <dgm:cxn modelId="{D193FCED-AF8A-4D1E-93B1-138C9F2BBAFD}" type="presParOf" srcId="{48F8F18B-B87B-4E6F-8AA9-3481AF35E7B5}" destId="{95798D11-4CD0-448C-B9A2-34D2E462CA87}" srcOrd="1" destOrd="0" presId="urn:microsoft.com/office/officeart/2005/8/layout/hList7"/>
    <dgm:cxn modelId="{BD5507F9-2246-4D74-B08C-4B7F27E23B33}" type="presParOf" srcId="{48F8F18B-B87B-4E6F-8AA9-3481AF35E7B5}" destId="{585E980E-FBC9-4084-BD28-5F9786996B31}" srcOrd="2" destOrd="0" presId="urn:microsoft.com/office/officeart/2005/8/layout/hList7"/>
    <dgm:cxn modelId="{A4790763-0B32-4593-8942-50DE21361D4F}" type="presParOf" srcId="{48F8F18B-B87B-4E6F-8AA9-3481AF35E7B5}" destId="{8E30E884-94F8-40BC-9E28-24695F7D425A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2E0DEFD-4ECE-4EF1-9925-3ABCE2B289CB}" type="doc">
      <dgm:prSet loTypeId="urn:microsoft.com/office/officeart/2005/8/layout/hList7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B030289-6285-4A55-BE78-B1DB5A73BF0E}">
      <dgm:prSet/>
      <dgm:spPr/>
      <dgm:t>
        <a:bodyPr/>
        <a:lstStyle/>
        <a:p>
          <a:r>
            <a:rPr kumimoji="0" lang="en-US" b="1" i="0" u="none" strike="noStrike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Bold"/>
              <a:ea typeface="Arial Bold"/>
              <a:cs typeface="Arial Bold"/>
              <a:sym typeface="Arial Bold"/>
            </a:rPr>
            <a:t>Andrew Sherif</a:t>
          </a:r>
          <a:endParaRPr lang="en-US" dirty="0"/>
        </a:p>
      </dgm:t>
    </dgm:pt>
    <dgm:pt modelId="{9A381C2C-BCA8-4517-A3B1-2FFBE490281C}" type="parTrans" cxnId="{F03B995E-EFC2-4C6A-BCEF-EF24F6C1B9D1}">
      <dgm:prSet/>
      <dgm:spPr/>
      <dgm:t>
        <a:bodyPr/>
        <a:lstStyle/>
        <a:p>
          <a:endParaRPr lang="en-US"/>
        </a:p>
      </dgm:t>
    </dgm:pt>
    <dgm:pt modelId="{2C39596F-BD5C-4E80-905D-F7FB19472D66}" type="sibTrans" cxnId="{F03B995E-EFC2-4C6A-BCEF-EF24F6C1B9D1}">
      <dgm:prSet/>
      <dgm:spPr/>
      <dgm:t>
        <a:bodyPr/>
        <a:lstStyle/>
        <a:p>
          <a:endParaRPr lang="en-US"/>
        </a:p>
      </dgm:t>
    </dgm:pt>
    <dgm:pt modelId="{41813C9B-A7E0-49DF-A3D0-B82D42FA619F}" type="pres">
      <dgm:prSet presAssocID="{F2E0DEFD-4ECE-4EF1-9925-3ABCE2B289CB}" presName="Name0" presStyleCnt="0">
        <dgm:presLayoutVars>
          <dgm:dir/>
          <dgm:resizeHandles val="exact"/>
        </dgm:presLayoutVars>
      </dgm:prSet>
      <dgm:spPr/>
    </dgm:pt>
    <dgm:pt modelId="{64CEBB1C-5B6E-4CA2-A482-E746315CF03A}" type="pres">
      <dgm:prSet presAssocID="{F2E0DEFD-4ECE-4EF1-9925-3ABCE2B289CB}" presName="fgShape" presStyleLbl="fgShp" presStyleIdx="0" presStyleCnt="1"/>
      <dgm:spPr>
        <a:noFill/>
        <a:ln>
          <a:noFill/>
        </a:ln>
      </dgm:spPr>
    </dgm:pt>
    <dgm:pt modelId="{5D068369-4958-4FD7-8396-3CC6E130856D}" type="pres">
      <dgm:prSet presAssocID="{F2E0DEFD-4ECE-4EF1-9925-3ABCE2B289CB}" presName="linComp" presStyleCnt="0"/>
      <dgm:spPr/>
    </dgm:pt>
    <dgm:pt modelId="{48F8F18B-B87B-4E6F-8AA9-3481AF35E7B5}" type="pres">
      <dgm:prSet presAssocID="{CB030289-6285-4A55-BE78-B1DB5A73BF0E}" presName="compNode" presStyleCnt="0"/>
      <dgm:spPr/>
    </dgm:pt>
    <dgm:pt modelId="{16B78868-652C-4955-B04B-8CF2BA87B13E}" type="pres">
      <dgm:prSet presAssocID="{CB030289-6285-4A55-BE78-B1DB5A73BF0E}" presName="bkgdShape" presStyleLbl="node1" presStyleIdx="0" presStyleCnt="1" custLinFactX="-53396" custLinFactNeighborX="-100000" custLinFactNeighborY="-16407"/>
      <dgm:spPr/>
    </dgm:pt>
    <dgm:pt modelId="{95798D11-4CD0-448C-B9A2-34D2E462CA87}" type="pres">
      <dgm:prSet presAssocID="{CB030289-6285-4A55-BE78-B1DB5A73BF0E}" presName="nodeTx" presStyleLbl="node1" presStyleIdx="0" presStyleCnt="1">
        <dgm:presLayoutVars>
          <dgm:bulletEnabled val="1"/>
        </dgm:presLayoutVars>
      </dgm:prSet>
      <dgm:spPr/>
    </dgm:pt>
    <dgm:pt modelId="{585E980E-FBC9-4084-BD28-5F9786996B31}" type="pres">
      <dgm:prSet presAssocID="{CB030289-6285-4A55-BE78-B1DB5A73BF0E}" presName="invisiNode" presStyleLbl="node1" presStyleIdx="0" presStyleCnt="1"/>
      <dgm:spPr/>
    </dgm:pt>
    <dgm:pt modelId="{8E30E884-94F8-40BC-9E28-24695F7D425A}" type="pres">
      <dgm:prSet presAssocID="{CB030289-6285-4A55-BE78-B1DB5A73BF0E}" presName="imagNode" presStyleLbl="fgImgPlace1" presStyleIdx="0" presStyleCnt="1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</dgm:ptLst>
  <dgm:cxnLst>
    <dgm:cxn modelId="{4A297F21-4914-4A0B-9D4A-72C84EF5C4DB}" type="presOf" srcId="{CB030289-6285-4A55-BE78-B1DB5A73BF0E}" destId="{95798D11-4CD0-448C-B9A2-34D2E462CA87}" srcOrd="1" destOrd="0" presId="urn:microsoft.com/office/officeart/2005/8/layout/hList7"/>
    <dgm:cxn modelId="{F03B995E-EFC2-4C6A-BCEF-EF24F6C1B9D1}" srcId="{F2E0DEFD-4ECE-4EF1-9925-3ABCE2B289CB}" destId="{CB030289-6285-4A55-BE78-B1DB5A73BF0E}" srcOrd="0" destOrd="0" parTransId="{9A381C2C-BCA8-4517-A3B1-2FFBE490281C}" sibTransId="{2C39596F-BD5C-4E80-905D-F7FB19472D66}"/>
    <dgm:cxn modelId="{7A3D1899-3017-4045-93A3-284B51A48A0D}" type="presOf" srcId="{F2E0DEFD-4ECE-4EF1-9925-3ABCE2B289CB}" destId="{41813C9B-A7E0-49DF-A3D0-B82D42FA619F}" srcOrd="0" destOrd="0" presId="urn:microsoft.com/office/officeart/2005/8/layout/hList7"/>
    <dgm:cxn modelId="{C540A79C-3434-4385-B6DB-66CD6591D04D}" type="presOf" srcId="{CB030289-6285-4A55-BE78-B1DB5A73BF0E}" destId="{16B78868-652C-4955-B04B-8CF2BA87B13E}" srcOrd="0" destOrd="0" presId="urn:microsoft.com/office/officeart/2005/8/layout/hList7"/>
    <dgm:cxn modelId="{5F344DE5-EA58-47D8-82EC-4AE3655E100F}" type="presParOf" srcId="{41813C9B-A7E0-49DF-A3D0-B82D42FA619F}" destId="{64CEBB1C-5B6E-4CA2-A482-E746315CF03A}" srcOrd="0" destOrd="0" presId="urn:microsoft.com/office/officeart/2005/8/layout/hList7"/>
    <dgm:cxn modelId="{76D0F5A5-DA55-4123-82D0-F4A8C31255C7}" type="presParOf" srcId="{41813C9B-A7E0-49DF-A3D0-B82D42FA619F}" destId="{5D068369-4958-4FD7-8396-3CC6E130856D}" srcOrd="1" destOrd="0" presId="urn:microsoft.com/office/officeart/2005/8/layout/hList7"/>
    <dgm:cxn modelId="{ED357AF0-B9DC-4FA2-A658-C5B864C0066B}" type="presParOf" srcId="{5D068369-4958-4FD7-8396-3CC6E130856D}" destId="{48F8F18B-B87B-4E6F-8AA9-3481AF35E7B5}" srcOrd="0" destOrd="0" presId="urn:microsoft.com/office/officeart/2005/8/layout/hList7"/>
    <dgm:cxn modelId="{E85B7AD3-7BBE-427B-9259-5E13374850CE}" type="presParOf" srcId="{48F8F18B-B87B-4E6F-8AA9-3481AF35E7B5}" destId="{16B78868-652C-4955-B04B-8CF2BA87B13E}" srcOrd="0" destOrd="0" presId="urn:microsoft.com/office/officeart/2005/8/layout/hList7"/>
    <dgm:cxn modelId="{D193FCED-AF8A-4D1E-93B1-138C9F2BBAFD}" type="presParOf" srcId="{48F8F18B-B87B-4E6F-8AA9-3481AF35E7B5}" destId="{95798D11-4CD0-448C-B9A2-34D2E462CA87}" srcOrd="1" destOrd="0" presId="urn:microsoft.com/office/officeart/2005/8/layout/hList7"/>
    <dgm:cxn modelId="{BD5507F9-2246-4D74-B08C-4B7F27E23B33}" type="presParOf" srcId="{48F8F18B-B87B-4E6F-8AA9-3481AF35E7B5}" destId="{585E980E-FBC9-4084-BD28-5F9786996B31}" srcOrd="2" destOrd="0" presId="urn:microsoft.com/office/officeart/2005/8/layout/hList7"/>
    <dgm:cxn modelId="{A4790763-0B32-4593-8942-50DE21361D4F}" type="presParOf" srcId="{48F8F18B-B87B-4E6F-8AA9-3481AF35E7B5}" destId="{8E30E884-94F8-40BC-9E28-24695F7D425A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F2E0DEFD-4ECE-4EF1-9925-3ABCE2B289CB}" type="doc">
      <dgm:prSet loTypeId="urn:microsoft.com/office/officeart/2005/8/layout/hList7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B030289-6285-4A55-BE78-B1DB5A73BF0E}">
      <dgm:prSet/>
      <dgm:spPr/>
      <dgm:t>
        <a:bodyPr/>
        <a:lstStyle/>
        <a:p>
          <a:r>
            <a:rPr kumimoji="0" lang="en-US" b="1" i="0" u="none" strike="noStrike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Bold"/>
              <a:ea typeface="Arial Bold"/>
              <a:cs typeface="Arial Bold"/>
              <a:sym typeface="Arial Bold"/>
            </a:rPr>
            <a:t>ziena</a:t>
          </a:r>
          <a:r>
            <a:rPr kumimoji="0" lang="en-US" b="1" i="0" u="none" strike="noStrike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Bold"/>
              <a:ea typeface="Arial Bold"/>
              <a:cs typeface="Arial Bold"/>
              <a:sym typeface="Arial Bold"/>
            </a:rPr>
            <a:t> Samer</a:t>
          </a:r>
          <a:endParaRPr lang="en-US" dirty="0"/>
        </a:p>
      </dgm:t>
    </dgm:pt>
    <dgm:pt modelId="{9A381C2C-BCA8-4517-A3B1-2FFBE490281C}" type="parTrans" cxnId="{F03B995E-EFC2-4C6A-BCEF-EF24F6C1B9D1}">
      <dgm:prSet/>
      <dgm:spPr/>
      <dgm:t>
        <a:bodyPr/>
        <a:lstStyle/>
        <a:p>
          <a:endParaRPr lang="en-US"/>
        </a:p>
      </dgm:t>
    </dgm:pt>
    <dgm:pt modelId="{2C39596F-BD5C-4E80-905D-F7FB19472D66}" type="sibTrans" cxnId="{F03B995E-EFC2-4C6A-BCEF-EF24F6C1B9D1}">
      <dgm:prSet/>
      <dgm:spPr/>
      <dgm:t>
        <a:bodyPr/>
        <a:lstStyle/>
        <a:p>
          <a:endParaRPr lang="en-US"/>
        </a:p>
      </dgm:t>
    </dgm:pt>
    <dgm:pt modelId="{41813C9B-A7E0-49DF-A3D0-B82D42FA619F}" type="pres">
      <dgm:prSet presAssocID="{F2E0DEFD-4ECE-4EF1-9925-3ABCE2B289CB}" presName="Name0" presStyleCnt="0">
        <dgm:presLayoutVars>
          <dgm:dir/>
          <dgm:resizeHandles val="exact"/>
        </dgm:presLayoutVars>
      </dgm:prSet>
      <dgm:spPr/>
    </dgm:pt>
    <dgm:pt modelId="{64CEBB1C-5B6E-4CA2-A482-E746315CF03A}" type="pres">
      <dgm:prSet presAssocID="{F2E0DEFD-4ECE-4EF1-9925-3ABCE2B289CB}" presName="fgShape" presStyleLbl="fgShp" presStyleIdx="0" presStyleCnt="1"/>
      <dgm:spPr>
        <a:noFill/>
        <a:ln>
          <a:noFill/>
        </a:ln>
      </dgm:spPr>
    </dgm:pt>
    <dgm:pt modelId="{5D068369-4958-4FD7-8396-3CC6E130856D}" type="pres">
      <dgm:prSet presAssocID="{F2E0DEFD-4ECE-4EF1-9925-3ABCE2B289CB}" presName="linComp" presStyleCnt="0"/>
      <dgm:spPr/>
    </dgm:pt>
    <dgm:pt modelId="{48F8F18B-B87B-4E6F-8AA9-3481AF35E7B5}" type="pres">
      <dgm:prSet presAssocID="{CB030289-6285-4A55-BE78-B1DB5A73BF0E}" presName="compNode" presStyleCnt="0"/>
      <dgm:spPr/>
    </dgm:pt>
    <dgm:pt modelId="{16B78868-652C-4955-B04B-8CF2BA87B13E}" type="pres">
      <dgm:prSet presAssocID="{CB030289-6285-4A55-BE78-B1DB5A73BF0E}" presName="bkgdShape" presStyleLbl="node1" presStyleIdx="0" presStyleCnt="1" custLinFactNeighborX="-3113" custLinFactNeighborY="-11731"/>
      <dgm:spPr/>
    </dgm:pt>
    <dgm:pt modelId="{95798D11-4CD0-448C-B9A2-34D2E462CA87}" type="pres">
      <dgm:prSet presAssocID="{CB030289-6285-4A55-BE78-B1DB5A73BF0E}" presName="nodeTx" presStyleLbl="node1" presStyleIdx="0" presStyleCnt="1">
        <dgm:presLayoutVars>
          <dgm:bulletEnabled val="1"/>
        </dgm:presLayoutVars>
      </dgm:prSet>
      <dgm:spPr/>
    </dgm:pt>
    <dgm:pt modelId="{585E980E-FBC9-4084-BD28-5F9786996B31}" type="pres">
      <dgm:prSet presAssocID="{CB030289-6285-4A55-BE78-B1DB5A73BF0E}" presName="invisiNode" presStyleLbl="node1" presStyleIdx="0" presStyleCnt="1"/>
      <dgm:spPr/>
    </dgm:pt>
    <dgm:pt modelId="{8E30E884-94F8-40BC-9E28-24695F7D425A}" type="pres">
      <dgm:prSet presAssocID="{CB030289-6285-4A55-BE78-B1DB5A73BF0E}" presName="imagNode" presStyleLbl="fgImgPlace1" presStyleIdx="0" presStyleCnt="1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</dgm:ptLst>
  <dgm:cxnLst>
    <dgm:cxn modelId="{4A297F21-4914-4A0B-9D4A-72C84EF5C4DB}" type="presOf" srcId="{CB030289-6285-4A55-BE78-B1DB5A73BF0E}" destId="{95798D11-4CD0-448C-B9A2-34D2E462CA87}" srcOrd="1" destOrd="0" presId="urn:microsoft.com/office/officeart/2005/8/layout/hList7"/>
    <dgm:cxn modelId="{F03B995E-EFC2-4C6A-BCEF-EF24F6C1B9D1}" srcId="{F2E0DEFD-4ECE-4EF1-9925-3ABCE2B289CB}" destId="{CB030289-6285-4A55-BE78-B1DB5A73BF0E}" srcOrd="0" destOrd="0" parTransId="{9A381C2C-BCA8-4517-A3B1-2FFBE490281C}" sibTransId="{2C39596F-BD5C-4E80-905D-F7FB19472D66}"/>
    <dgm:cxn modelId="{7A3D1899-3017-4045-93A3-284B51A48A0D}" type="presOf" srcId="{F2E0DEFD-4ECE-4EF1-9925-3ABCE2B289CB}" destId="{41813C9B-A7E0-49DF-A3D0-B82D42FA619F}" srcOrd="0" destOrd="0" presId="urn:microsoft.com/office/officeart/2005/8/layout/hList7"/>
    <dgm:cxn modelId="{C540A79C-3434-4385-B6DB-66CD6591D04D}" type="presOf" srcId="{CB030289-6285-4A55-BE78-B1DB5A73BF0E}" destId="{16B78868-652C-4955-B04B-8CF2BA87B13E}" srcOrd="0" destOrd="0" presId="urn:microsoft.com/office/officeart/2005/8/layout/hList7"/>
    <dgm:cxn modelId="{5F344DE5-EA58-47D8-82EC-4AE3655E100F}" type="presParOf" srcId="{41813C9B-A7E0-49DF-A3D0-B82D42FA619F}" destId="{64CEBB1C-5B6E-4CA2-A482-E746315CF03A}" srcOrd="0" destOrd="0" presId="urn:microsoft.com/office/officeart/2005/8/layout/hList7"/>
    <dgm:cxn modelId="{76D0F5A5-DA55-4123-82D0-F4A8C31255C7}" type="presParOf" srcId="{41813C9B-A7E0-49DF-A3D0-B82D42FA619F}" destId="{5D068369-4958-4FD7-8396-3CC6E130856D}" srcOrd="1" destOrd="0" presId="urn:microsoft.com/office/officeart/2005/8/layout/hList7"/>
    <dgm:cxn modelId="{ED357AF0-B9DC-4FA2-A658-C5B864C0066B}" type="presParOf" srcId="{5D068369-4958-4FD7-8396-3CC6E130856D}" destId="{48F8F18B-B87B-4E6F-8AA9-3481AF35E7B5}" srcOrd="0" destOrd="0" presId="urn:microsoft.com/office/officeart/2005/8/layout/hList7"/>
    <dgm:cxn modelId="{E85B7AD3-7BBE-427B-9259-5E13374850CE}" type="presParOf" srcId="{48F8F18B-B87B-4E6F-8AA9-3481AF35E7B5}" destId="{16B78868-652C-4955-B04B-8CF2BA87B13E}" srcOrd="0" destOrd="0" presId="urn:microsoft.com/office/officeart/2005/8/layout/hList7"/>
    <dgm:cxn modelId="{D193FCED-AF8A-4D1E-93B1-138C9F2BBAFD}" type="presParOf" srcId="{48F8F18B-B87B-4E6F-8AA9-3481AF35E7B5}" destId="{95798D11-4CD0-448C-B9A2-34D2E462CA87}" srcOrd="1" destOrd="0" presId="urn:microsoft.com/office/officeart/2005/8/layout/hList7"/>
    <dgm:cxn modelId="{BD5507F9-2246-4D74-B08C-4B7F27E23B33}" type="presParOf" srcId="{48F8F18B-B87B-4E6F-8AA9-3481AF35E7B5}" destId="{585E980E-FBC9-4084-BD28-5F9786996B31}" srcOrd="2" destOrd="0" presId="urn:microsoft.com/office/officeart/2005/8/layout/hList7"/>
    <dgm:cxn modelId="{A4790763-0B32-4593-8942-50DE21361D4F}" type="presParOf" srcId="{48F8F18B-B87B-4E6F-8AA9-3481AF35E7B5}" destId="{8E30E884-94F8-40BC-9E28-24695F7D425A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21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F2E0DEFD-4ECE-4EF1-9925-3ABCE2B289CB}" type="doc">
      <dgm:prSet loTypeId="urn:microsoft.com/office/officeart/2005/8/layout/hList7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B030289-6285-4A55-BE78-B1DB5A73BF0E}">
      <dgm:prSet/>
      <dgm:spPr/>
      <dgm:t>
        <a:bodyPr/>
        <a:lstStyle/>
        <a:p>
          <a:r>
            <a:rPr kumimoji="0" lang="en-US" b="1" i="0" u="none" strike="noStrike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Bold"/>
              <a:ea typeface="Arial Bold"/>
              <a:cs typeface="Arial Bold"/>
              <a:sym typeface="Arial Bold"/>
            </a:rPr>
            <a:t>Alaa Hisham</a:t>
          </a:r>
          <a:endParaRPr lang="en-US" dirty="0"/>
        </a:p>
      </dgm:t>
    </dgm:pt>
    <dgm:pt modelId="{9A381C2C-BCA8-4517-A3B1-2FFBE490281C}" type="parTrans" cxnId="{F03B995E-EFC2-4C6A-BCEF-EF24F6C1B9D1}">
      <dgm:prSet/>
      <dgm:spPr/>
      <dgm:t>
        <a:bodyPr/>
        <a:lstStyle/>
        <a:p>
          <a:endParaRPr lang="en-US"/>
        </a:p>
      </dgm:t>
    </dgm:pt>
    <dgm:pt modelId="{2C39596F-BD5C-4E80-905D-F7FB19472D66}" type="sibTrans" cxnId="{F03B995E-EFC2-4C6A-BCEF-EF24F6C1B9D1}">
      <dgm:prSet/>
      <dgm:spPr/>
      <dgm:t>
        <a:bodyPr/>
        <a:lstStyle/>
        <a:p>
          <a:endParaRPr lang="en-US"/>
        </a:p>
      </dgm:t>
    </dgm:pt>
    <dgm:pt modelId="{41813C9B-A7E0-49DF-A3D0-B82D42FA619F}" type="pres">
      <dgm:prSet presAssocID="{F2E0DEFD-4ECE-4EF1-9925-3ABCE2B289CB}" presName="Name0" presStyleCnt="0">
        <dgm:presLayoutVars>
          <dgm:dir/>
          <dgm:resizeHandles val="exact"/>
        </dgm:presLayoutVars>
      </dgm:prSet>
      <dgm:spPr/>
    </dgm:pt>
    <dgm:pt modelId="{64CEBB1C-5B6E-4CA2-A482-E746315CF03A}" type="pres">
      <dgm:prSet presAssocID="{F2E0DEFD-4ECE-4EF1-9925-3ABCE2B289CB}" presName="fgShape" presStyleLbl="fgShp" presStyleIdx="0" presStyleCnt="1"/>
      <dgm:spPr>
        <a:noFill/>
        <a:ln>
          <a:noFill/>
        </a:ln>
      </dgm:spPr>
    </dgm:pt>
    <dgm:pt modelId="{5D068369-4958-4FD7-8396-3CC6E130856D}" type="pres">
      <dgm:prSet presAssocID="{F2E0DEFD-4ECE-4EF1-9925-3ABCE2B289CB}" presName="linComp" presStyleCnt="0"/>
      <dgm:spPr/>
    </dgm:pt>
    <dgm:pt modelId="{48F8F18B-B87B-4E6F-8AA9-3481AF35E7B5}" type="pres">
      <dgm:prSet presAssocID="{CB030289-6285-4A55-BE78-B1DB5A73BF0E}" presName="compNode" presStyleCnt="0"/>
      <dgm:spPr/>
    </dgm:pt>
    <dgm:pt modelId="{16B78868-652C-4955-B04B-8CF2BA87B13E}" type="pres">
      <dgm:prSet presAssocID="{CB030289-6285-4A55-BE78-B1DB5A73BF0E}" presName="bkgdShape" presStyleLbl="node1" presStyleIdx="0" presStyleCnt="1" custLinFactNeighborX="-3113" custLinFactNeighborY="-11731"/>
      <dgm:spPr/>
    </dgm:pt>
    <dgm:pt modelId="{95798D11-4CD0-448C-B9A2-34D2E462CA87}" type="pres">
      <dgm:prSet presAssocID="{CB030289-6285-4A55-BE78-B1DB5A73BF0E}" presName="nodeTx" presStyleLbl="node1" presStyleIdx="0" presStyleCnt="1">
        <dgm:presLayoutVars>
          <dgm:bulletEnabled val="1"/>
        </dgm:presLayoutVars>
      </dgm:prSet>
      <dgm:spPr/>
    </dgm:pt>
    <dgm:pt modelId="{585E980E-FBC9-4084-BD28-5F9786996B31}" type="pres">
      <dgm:prSet presAssocID="{CB030289-6285-4A55-BE78-B1DB5A73BF0E}" presName="invisiNode" presStyleLbl="node1" presStyleIdx="0" presStyleCnt="1"/>
      <dgm:spPr/>
    </dgm:pt>
    <dgm:pt modelId="{8E30E884-94F8-40BC-9E28-24695F7D425A}" type="pres">
      <dgm:prSet presAssocID="{CB030289-6285-4A55-BE78-B1DB5A73BF0E}" presName="imagNode" presStyleLbl="fgImgPlace1" presStyleIdx="0" presStyleCnt="1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</dgm:ptLst>
  <dgm:cxnLst>
    <dgm:cxn modelId="{4A297F21-4914-4A0B-9D4A-72C84EF5C4DB}" type="presOf" srcId="{CB030289-6285-4A55-BE78-B1DB5A73BF0E}" destId="{95798D11-4CD0-448C-B9A2-34D2E462CA87}" srcOrd="1" destOrd="0" presId="urn:microsoft.com/office/officeart/2005/8/layout/hList7"/>
    <dgm:cxn modelId="{F03B995E-EFC2-4C6A-BCEF-EF24F6C1B9D1}" srcId="{F2E0DEFD-4ECE-4EF1-9925-3ABCE2B289CB}" destId="{CB030289-6285-4A55-BE78-B1DB5A73BF0E}" srcOrd="0" destOrd="0" parTransId="{9A381C2C-BCA8-4517-A3B1-2FFBE490281C}" sibTransId="{2C39596F-BD5C-4E80-905D-F7FB19472D66}"/>
    <dgm:cxn modelId="{7A3D1899-3017-4045-93A3-284B51A48A0D}" type="presOf" srcId="{F2E0DEFD-4ECE-4EF1-9925-3ABCE2B289CB}" destId="{41813C9B-A7E0-49DF-A3D0-B82D42FA619F}" srcOrd="0" destOrd="0" presId="urn:microsoft.com/office/officeart/2005/8/layout/hList7"/>
    <dgm:cxn modelId="{C540A79C-3434-4385-B6DB-66CD6591D04D}" type="presOf" srcId="{CB030289-6285-4A55-BE78-B1DB5A73BF0E}" destId="{16B78868-652C-4955-B04B-8CF2BA87B13E}" srcOrd="0" destOrd="0" presId="urn:microsoft.com/office/officeart/2005/8/layout/hList7"/>
    <dgm:cxn modelId="{5F344DE5-EA58-47D8-82EC-4AE3655E100F}" type="presParOf" srcId="{41813C9B-A7E0-49DF-A3D0-B82D42FA619F}" destId="{64CEBB1C-5B6E-4CA2-A482-E746315CF03A}" srcOrd="0" destOrd="0" presId="urn:microsoft.com/office/officeart/2005/8/layout/hList7"/>
    <dgm:cxn modelId="{76D0F5A5-DA55-4123-82D0-F4A8C31255C7}" type="presParOf" srcId="{41813C9B-A7E0-49DF-A3D0-B82D42FA619F}" destId="{5D068369-4958-4FD7-8396-3CC6E130856D}" srcOrd="1" destOrd="0" presId="urn:microsoft.com/office/officeart/2005/8/layout/hList7"/>
    <dgm:cxn modelId="{ED357AF0-B9DC-4FA2-A658-C5B864C0066B}" type="presParOf" srcId="{5D068369-4958-4FD7-8396-3CC6E130856D}" destId="{48F8F18B-B87B-4E6F-8AA9-3481AF35E7B5}" srcOrd="0" destOrd="0" presId="urn:microsoft.com/office/officeart/2005/8/layout/hList7"/>
    <dgm:cxn modelId="{E85B7AD3-7BBE-427B-9259-5E13374850CE}" type="presParOf" srcId="{48F8F18B-B87B-4E6F-8AA9-3481AF35E7B5}" destId="{16B78868-652C-4955-B04B-8CF2BA87B13E}" srcOrd="0" destOrd="0" presId="urn:microsoft.com/office/officeart/2005/8/layout/hList7"/>
    <dgm:cxn modelId="{D193FCED-AF8A-4D1E-93B1-138C9F2BBAFD}" type="presParOf" srcId="{48F8F18B-B87B-4E6F-8AA9-3481AF35E7B5}" destId="{95798D11-4CD0-448C-B9A2-34D2E462CA87}" srcOrd="1" destOrd="0" presId="urn:microsoft.com/office/officeart/2005/8/layout/hList7"/>
    <dgm:cxn modelId="{BD5507F9-2246-4D74-B08C-4B7F27E23B33}" type="presParOf" srcId="{48F8F18B-B87B-4E6F-8AA9-3481AF35E7B5}" destId="{585E980E-FBC9-4084-BD28-5F9786996B31}" srcOrd="2" destOrd="0" presId="urn:microsoft.com/office/officeart/2005/8/layout/hList7"/>
    <dgm:cxn modelId="{A4790763-0B32-4593-8942-50DE21361D4F}" type="presParOf" srcId="{48F8F18B-B87B-4E6F-8AA9-3481AF35E7B5}" destId="{8E30E884-94F8-40BC-9E28-24695F7D425A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2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F2E0DEFD-4ECE-4EF1-9925-3ABCE2B289CB}" type="doc">
      <dgm:prSet loTypeId="urn:microsoft.com/office/officeart/2005/8/layout/hList7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B030289-6285-4A55-BE78-B1DB5A73BF0E}">
      <dgm:prSet/>
      <dgm:spPr/>
      <dgm:t>
        <a:bodyPr/>
        <a:lstStyle/>
        <a:p>
          <a:r>
            <a:rPr kumimoji="0" lang="en-US" b="1" i="0" u="none" strike="noStrike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Bold"/>
              <a:ea typeface="Arial Bold"/>
              <a:cs typeface="Arial Bold"/>
              <a:sym typeface="Arial Bold"/>
            </a:rPr>
            <a:t>Abdallah Ashraf</a:t>
          </a:r>
          <a:endParaRPr lang="en-US" dirty="0">
            <a:latin typeface="Abadi" panose="020B0604020104020204" pitchFamily="34" charset="0"/>
          </a:endParaRPr>
        </a:p>
      </dgm:t>
    </dgm:pt>
    <dgm:pt modelId="{9A381C2C-BCA8-4517-A3B1-2FFBE490281C}" type="parTrans" cxnId="{F03B995E-EFC2-4C6A-BCEF-EF24F6C1B9D1}">
      <dgm:prSet/>
      <dgm:spPr/>
      <dgm:t>
        <a:bodyPr/>
        <a:lstStyle/>
        <a:p>
          <a:endParaRPr lang="en-US"/>
        </a:p>
      </dgm:t>
    </dgm:pt>
    <dgm:pt modelId="{2C39596F-BD5C-4E80-905D-F7FB19472D66}" type="sibTrans" cxnId="{F03B995E-EFC2-4C6A-BCEF-EF24F6C1B9D1}">
      <dgm:prSet/>
      <dgm:spPr/>
      <dgm:t>
        <a:bodyPr/>
        <a:lstStyle/>
        <a:p>
          <a:endParaRPr lang="en-US"/>
        </a:p>
      </dgm:t>
    </dgm:pt>
    <dgm:pt modelId="{41813C9B-A7E0-49DF-A3D0-B82D42FA619F}" type="pres">
      <dgm:prSet presAssocID="{F2E0DEFD-4ECE-4EF1-9925-3ABCE2B289CB}" presName="Name0" presStyleCnt="0">
        <dgm:presLayoutVars>
          <dgm:dir/>
          <dgm:resizeHandles val="exact"/>
        </dgm:presLayoutVars>
      </dgm:prSet>
      <dgm:spPr/>
    </dgm:pt>
    <dgm:pt modelId="{64CEBB1C-5B6E-4CA2-A482-E746315CF03A}" type="pres">
      <dgm:prSet presAssocID="{F2E0DEFD-4ECE-4EF1-9925-3ABCE2B289CB}" presName="fgShape" presStyleLbl="fgShp" presStyleIdx="0" presStyleCnt="1"/>
      <dgm:spPr>
        <a:noFill/>
        <a:ln>
          <a:noFill/>
        </a:ln>
      </dgm:spPr>
    </dgm:pt>
    <dgm:pt modelId="{5D068369-4958-4FD7-8396-3CC6E130856D}" type="pres">
      <dgm:prSet presAssocID="{F2E0DEFD-4ECE-4EF1-9925-3ABCE2B289CB}" presName="linComp" presStyleCnt="0"/>
      <dgm:spPr/>
    </dgm:pt>
    <dgm:pt modelId="{48F8F18B-B87B-4E6F-8AA9-3481AF35E7B5}" type="pres">
      <dgm:prSet presAssocID="{CB030289-6285-4A55-BE78-B1DB5A73BF0E}" presName="compNode" presStyleCnt="0"/>
      <dgm:spPr/>
    </dgm:pt>
    <dgm:pt modelId="{16B78868-652C-4955-B04B-8CF2BA87B13E}" type="pres">
      <dgm:prSet presAssocID="{CB030289-6285-4A55-BE78-B1DB5A73BF0E}" presName="bkgdShape" presStyleLbl="node1" presStyleIdx="0" presStyleCnt="1" custLinFactNeighborX="40152" custLinFactNeighborY="-26531"/>
      <dgm:spPr/>
    </dgm:pt>
    <dgm:pt modelId="{95798D11-4CD0-448C-B9A2-34D2E462CA87}" type="pres">
      <dgm:prSet presAssocID="{CB030289-6285-4A55-BE78-B1DB5A73BF0E}" presName="nodeTx" presStyleLbl="node1" presStyleIdx="0" presStyleCnt="1">
        <dgm:presLayoutVars>
          <dgm:bulletEnabled val="1"/>
        </dgm:presLayoutVars>
      </dgm:prSet>
      <dgm:spPr/>
    </dgm:pt>
    <dgm:pt modelId="{585E980E-FBC9-4084-BD28-5F9786996B31}" type="pres">
      <dgm:prSet presAssocID="{CB030289-6285-4A55-BE78-B1DB5A73BF0E}" presName="invisiNode" presStyleLbl="node1" presStyleIdx="0" presStyleCnt="1"/>
      <dgm:spPr/>
    </dgm:pt>
    <dgm:pt modelId="{8E30E884-94F8-40BC-9E28-24695F7D425A}" type="pres">
      <dgm:prSet presAssocID="{CB030289-6285-4A55-BE78-B1DB5A73BF0E}" presName="imagNode" presStyleLbl="fgImgPlace1" presStyleIdx="0" presStyleCnt="1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</dgm:ptLst>
  <dgm:cxnLst>
    <dgm:cxn modelId="{4A297F21-4914-4A0B-9D4A-72C84EF5C4DB}" type="presOf" srcId="{CB030289-6285-4A55-BE78-B1DB5A73BF0E}" destId="{95798D11-4CD0-448C-B9A2-34D2E462CA87}" srcOrd="1" destOrd="0" presId="urn:microsoft.com/office/officeart/2005/8/layout/hList7"/>
    <dgm:cxn modelId="{F03B995E-EFC2-4C6A-BCEF-EF24F6C1B9D1}" srcId="{F2E0DEFD-4ECE-4EF1-9925-3ABCE2B289CB}" destId="{CB030289-6285-4A55-BE78-B1DB5A73BF0E}" srcOrd="0" destOrd="0" parTransId="{9A381C2C-BCA8-4517-A3B1-2FFBE490281C}" sibTransId="{2C39596F-BD5C-4E80-905D-F7FB19472D66}"/>
    <dgm:cxn modelId="{7A3D1899-3017-4045-93A3-284B51A48A0D}" type="presOf" srcId="{F2E0DEFD-4ECE-4EF1-9925-3ABCE2B289CB}" destId="{41813C9B-A7E0-49DF-A3D0-B82D42FA619F}" srcOrd="0" destOrd="0" presId="urn:microsoft.com/office/officeart/2005/8/layout/hList7"/>
    <dgm:cxn modelId="{C540A79C-3434-4385-B6DB-66CD6591D04D}" type="presOf" srcId="{CB030289-6285-4A55-BE78-B1DB5A73BF0E}" destId="{16B78868-652C-4955-B04B-8CF2BA87B13E}" srcOrd="0" destOrd="0" presId="urn:microsoft.com/office/officeart/2005/8/layout/hList7"/>
    <dgm:cxn modelId="{5F344DE5-EA58-47D8-82EC-4AE3655E100F}" type="presParOf" srcId="{41813C9B-A7E0-49DF-A3D0-B82D42FA619F}" destId="{64CEBB1C-5B6E-4CA2-A482-E746315CF03A}" srcOrd="0" destOrd="0" presId="urn:microsoft.com/office/officeart/2005/8/layout/hList7"/>
    <dgm:cxn modelId="{76D0F5A5-DA55-4123-82D0-F4A8C31255C7}" type="presParOf" srcId="{41813C9B-A7E0-49DF-A3D0-B82D42FA619F}" destId="{5D068369-4958-4FD7-8396-3CC6E130856D}" srcOrd="1" destOrd="0" presId="urn:microsoft.com/office/officeart/2005/8/layout/hList7"/>
    <dgm:cxn modelId="{ED357AF0-B9DC-4FA2-A658-C5B864C0066B}" type="presParOf" srcId="{5D068369-4958-4FD7-8396-3CC6E130856D}" destId="{48F8F18B-B87B-4E6F-8AA9-3481AF35E7B5}" srcOrd="0" destOrd="0" presId="urn:microsoft.com/office/officeart/2005/8/layout/hList7"/>
    <dgm:cxn modelId="{E85B7AD3-7BBE-427B-9259-5E13374850CE}" type="presParOf" srcId="{48F8F18B-B87B-4E6F-8AA9-3481AF35E7B5}" destId="{16B78868-652C-4955-B04B-8CF2BA87B13E}" srcOrd="0" destOrd="0" presId="urn:microsoft.com/office/officeart/2005/8/layout/hList7"/>
    <dgm:cxn modelId="{D193FCED-AF8A-4D1E-93B1-138C9F2BBAFD}" type="presParOf" srcId="{48F8F18B-B87B-4E6F-8AA9-3481AF35E7B5}" destId="{95798D11-4CD0-448C-B9A2-34D2E462CA87}" srcOrd="1" destOrd="0" presId="urn:microsoft.com/office/officeart/2005/8/layout/hList7"/>
    <dgm:cxn modelId="{BD5507F9-2246-4D74-B08C-4B7F27E23B33}" type="presParOf" srcId="{48F8F18B-B87B-4E6F-8AA9-3481AF35E7B5}" destId="{585E980E-FBC9-4084-BD28-5F9786996B31}" srcOrd="2" destOrd="0" presId="urn:microsoft.com/office/officeart/2005/8/layout/hList7"/>
    <dgm:cxn modelId="{A4790763-0B32-4593-8942-50DE21361D4F}" type="presParOf" srcId="{48F8F18B-B87B-4E6F-8AA9-3481AF35E7B5}" destId="{8E30E884-94F8-40BC-9E28-24695F7D425A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3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504AB82-5C9C-4B1F-9609-8867952A9F4C}">
      <dsp:nvSpPr>
        <dsp:cNvPr id="0" name=""/>
        <dsp:cNvSpPr/>
      </dsp:nvSpPr>
      <dsp:spPr>
        <a:xfrm rot="10800000">
          <a:off x="1079920" y="0"/>
          <a:ext cx="3022478" cy="1274476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2009" tIns="118110" rIns="220472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b="1" kern="1200" dirty="0">
              <a:solidFill>
                <a:schemeClr val="bg2"/>
              </a:solidFill>
              <a:latin typeface="Arial Bold" panose="020B0704020202020204" pitchFamily="34" charset="0"/>
              <a:cs typeface="Arial Bold" panose="020B0704020202020204" pitchFamily="34" charset="0"/>
            </a:rPr>
            <a:t>University Dean</a:t>
          </a:r>
          <a:endParaRPr lang="en-US" sz="3100" kern="1200" dirty="0"/>
        </a:p>
      </dsp:txBody>
      <dsp:txXfrm rot="10800000">
        <a:off x="1398539" y="0"/>
        <a:ext cx="2703859" cy="1274476"/>
      </dsp:txXfrm>
    </dsp:sp>
    <dsp:sp modelId="{1E9B075D-4494-4702-9FC7-9923F47C53C3}">
      <dsp:nvSpPr>
        <dsp:cNvPr id="0" name=""/>
        <dsp:cNvSpPr/>
      </dsp:nvSpPr>
      <dsp:spPr>
        <a:xfrm>
          <a:off x="442682" y="0"/>
          <a:ext cx="1274476" cy="1274476"/>
        </a:xfrm>
        <a:prstGeom prst="ellipse">
          <a:avLst/>
        </a:prstGeom>
        <a:blipFill>
          <a:blip xmlns:r="http://schemas.openxmlformats.org/officeDocument/2006/relationships" r:embed="rId1"/>
          <a:srcRect/>
          <a:stretch>
            <a:fillRect t="-15000" b="-15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504AB82-5C9C-4B1F-9609-8867952A9F4C}">
      <dsp:nvSpPr>
        <dsp:cNvPr id="0" name=""/>
        <dsp:cNvSpPr/>
      </dsp:nvSpPr>
      <dsp:spPr>
        <a:xfrm rot="10800000">
          <a:off x="1079920" y="0"/>
          <a:ext cx="3022478" cy="1274476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2009" tIns="99060" rIns="184912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1" kern="1200" dirty="0">
              <a:solidFill>
                <a:schemeClr val="bg2"/>
              </a:solidFill>
              <a:latin typeface="Arial Bold" panose="020B0704020202020204" pitchFamily="34" charset="0"/>
              <a:cs typeface="Arial Bold" panose="020B0704020202020204" pitchFamily="34" charset="0"/>
            </a:rPr>
            <a:t>Mall Security Manager</a:t>
          </a:r>
          <a:endParaRPr lang="en-US" sz="2600" kern="1200" dirty="0"/>
        </a:p>
      </dsp:txBody>
      <dsp:txXfrm rot="10800000">
        <a:off x="1398539" y="0"/>
        <a:ext cx="2703859" cy="1274476"/>
      </dsp:txXfrm>
    </dsp:sp>
    <dsp:sp modelId="{1E9B075D-4494-4702-9FC7-9923F47C53C3}">
      <dsp:nvSpPr>
        <dsp:cNvPr id="0" name=""/>
        <dsp:cNvSpPr/>
      </dsp:nvSpPr>
      <dsp:spPr>
        <a:xfrm>
          <a:off x="366685" y="0"/>
          <a:ext cx="1274476" cy="1274476"/>
        </a:xfrm>
        <a:prstGeom prst="ellipse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504AB82-5C9C-4B1F-9609-8867952A9F4C}">
      <dsp:nvSpPr>
        <dsp:cNvPr id="0" name=""/>
        <dsp:cNvSpPr/>
      </dsp:nvSpPr>
      <dsp:spPr>
        <a:xfrm rot="10800000">
          <a:off x="1079920" y="0"/>
          <a:ext cx="3022478" cy="1274476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2009" tIns="133350" rIns="24892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b="1" i="0" kern="1200" dirty="0"/>
            <a:t>Police Officer</a:t>
          </a:r>
          <a:endParaRPr lang="en-US" sz="3500" kern="1200" dirty="0"/>
        </a:p>
      </dsp:txBody>
      <dsp:txXfrm rot="10800000">
        <a:off x="1398539" y="0"/>
        <a:ext cx="2703859" cy="1274476"/>
      </dsp:txXfrm>
    </dsp:sp>
    <dsp:sp modelId="{1E9B075D-4494-4702-9FC7-9923F47C53C3}">
      <dsp:nvSpPr>
        <dsp:cNvPr id="0" name=""/>
        <dsp:cNvSpPr/>
      </dsp:nvSpPr>
      <dsp:spPr>
        <a:xfrm>
          <a:off x="442682" y="0"/>
          <a:ext cx="1274476" cy="1274476"/>
        </a:xfrm>
        <a:prstGeom prst="ellipse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6B78868-652C-4955-B04B-8CF2BA87B13E}">
      <dsp:nvSpPr>
        <dsp:cNvPr id="0" name=""/>
        <dsp:cNvSpPr/>
      </dsp:nvSpPr>
      <dsp:spPr>
        <a:xfrm>
          <a:off x="0" y="0"/>
          <a:ext cx="2448034" cy="333337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7584" tIns="227584" rIns="227584" bIns="227584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Bold"/>
              <a:ea typeface="Arial Bold"/>
              <a:cs typeface="Arial Bold"/>
              <a:sym typeface="Arial Bold"/>
            </a:rPr>
            <a:t>Andrew Atef</a:t>
          </a:r>
          <a:endParaRPr lang="en-US" sz="3200" kern="1200" dirty="0"/>
        </a:p>
      </dsp:txBody>
      <dsp:txXfrm>
        <a:off x="0" y="1333348"/>
        <a:ext cx="2448034" cy="1333348"/>
      </dsp:txXfrm>
    </dsp:sp>
    <dsp:sp modelId="{8E30E884-94F8-40BC-9E28-24695F7D425A}">
      <dsp:nvSpPr>
        <dsp:cNvPr id="0" name=""/>
        <dsp:cNvSpPr/>
      </dsp:nvSpPr>
      <dsp:spPr>
        <a:xfrm>
          <a:off x="669010" y="200002"/>
          <a:ext cx="1110012" cy="1110012"/>
        </a:xfrm>
        <a:prstGeom prst="ellipse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4CEBB1C-5B6E-4CA2-A482-E746315CF03A}">
      <dsp:nvSpPr>
        <dsp:cNvPr id="0" name=""/>
        <dsp:cNvSpPr/>
      </dsp:nvSpPr>
      <dsp:spPr>
        <a:xfrm>
          <a:off x="97921" y="2666696"/>
          <a:ext cx="2252191" cy="500005"/>
        </a:xfrm>
        <a:prstGeom prst="leftRightArrow">
          <a:avLst/>
        </a:prstGeom>
        <a:noFill/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6B78868-652C-4955-B04B-8CF2BA87B13E}">
      <dsp:nvSpPr>
        <dsp:cNvPr id="0" name=""/>
        <dsp:cNvSpPr/>
      </dsp:nvSpPr>
      <dsp:spPr>
        <a:xfrm>
          <a:off x="0" y="0"/>
          <a:ext cx="2448034" cy="333337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7584" tIns="227584" rIns="227584" bIns="227584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Bold"/>
              <a:ea typeface="Arial Bold"/>
              <a:cs typeface="Arial Bold"/>
              <a:sym typeface="Arial Bold"/>
            </a:rPr>
            <a:t>Andrew Sherif</a:t>
          </a:r>
          <a:endParaRPr lang="en-US" sz="3200" kern="1200" dirty="0"/>
        </a:p>
      </dsp:txBody>
      <dsp:txXfrm>
        <a:off x="0" y="1333348"/>
        <a:ext cx="2448034" cy="1333348"/>
      </dsp:txXfrm>
    </dsp:sp>
    <dsp:sp modelId="{8E30E884-94F8-40BC-9E28-24695F7D425A}">
      <dsp:nvSpPr>
        <dsp:cNvPr id="0" name=""/>
        <dsp:cNvSpPr/>
      </dsp:nvSpPr>
      <dsp:spPr>
        <a:xfrm>
          <a:off x="669010" y="200002"/>
          <a:ext cx="1110012" cy="1110012"/>
        </a:xfrm>
        <a:prstGeom prst="ellipse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4CEBB1C-5B6E-4CA2-A482-E746315CF03A}">
      <dsp:nvSpPr>
        <dsp:cNvPr id="0" name=""/>
        <dsp:cNvSpPr/>
      </dsp:nvSpPr>
      <dsp:spPr>
        <a:xfrm>
          <a:off x="97921" y="2666696"/>
          <a:ext cx="2252191" cy="500005"/>
        </a:xfrm>
        <a:prstGeom prst="leftRightArrow">
          <a:avLst/>
        </a:prstGeom>
        <a:noFill/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6B78868-652C-4955-B04B-8CF2BA87B13E}">
      <dsp:nvSpPr>
        <dsp:cNvPr id="0" name=""/>
        <dsp:cNvSpPr/>
      </dsp:nvSpPr>
      <dsp:spPr>
        <a:xfrm>
          <a:off x="0" y="0"/>
          <a:ext cx="2448034" cy="333337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7584" tIns="227584" rIns="227584" bIns="227584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0" lang="en-US" sz="3200" b="1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Bold"/>
              <a:ea typeface="Arial Bold"/>
              <a:cs typeface="Arial Bold"/>
              <a:sym typeface="Arial Bold"/>
            </a:rPr>
            <a:t>ziena</a:t>
          </a:r>
          <a:r>
            <a: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Bold"/>
              <a:ea typeface="Arial Bold"/>
              <a:cs typeface="Arial Bold"/>
              <a:sym typeface="Arial Bold"/>
            </a:rPr>
            <a:t> Samer</a:t>
          </a:r>
          <a:endParaRPr lang="en-US" sz="3200" kern="1200" dirty="0"/>
        </a:p>
      </dsp:txBody>
      <dsp:txXfrm>
        <a:off x="0" y="1333348"/>
        <a:ext cx="2448034" cy="1333348"/>
      </dsp:txXfrm>
    </dsp:sp>
    <dsp:sp modelId="{8E30E884-94F8-40BC-9E28-24695F7D425A}">
      <dsp:nvSpPr>
        <dsp:cNvPr id="0" name=""/>
        <dsp:cNvSpPr/>
      </dsp:nvSpPr>
      <dsp:spPr>
        <a:xfrm>
          <a:off x="669010" y="200002"/>
          <a:ext cx="1110012" cy="1110012"/>
        </a:xfrm>
        <a:prstGeom prst="ellipse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4CEBB1C-5B6E-4CA2-A482-E746315CF03A}">
      <dsp:nvSpPr>
        <dsp:cNvPr id="0" name=""/>
        <dsp:cNvSpPr/>
      </dsp:nvSpPr>
      <dsp:spPr>
        <a:xfrm>
          <a:off x="97921" y="2666696"/>
          <a:ext cx="2252191" cy="500005"/>
        </a:xfrm>
        <a:prstGeom prst="leftRightArrow">
          <a:avLst/>
        </a:prstGeom>
        <a:noFill/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6B78868-652C-4955-B04B-8CF2BA87B13E}">
      <dsp:nvSpPr>
        <dsp:cNvPr id="0" name=""/>
        <dsp:cNvSpPr/>
      </dsp:nvSpPr>
      <dsp:spPr>
        <a:xfrm>
          <a:off x="0" y="0"/>
          <a:ext cx="2448034" cy="333337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7584" tIns="227584" rIns="227584" bIns="227584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Bold"/>
              <a:ea typeface="Arial Bold"/>
              <a:cs typeface="Arial Bold"/>
              <a:sym typeface="Arial Bold"/>
            </a:rPr>
            <a:t>Alaa Hisham</a:t>
          </a:r>
          <a:endParaRPr lang="en-US" sz="3200" kern="1200" dirty="0"/>
        </a:p>
      </dsp:txBody>
      <dsp:txXfrm>
        <a:off x="0" y="1333348"/>
        <a:ext cx="2448034" cy="1333348"/>
      </dsp:txXfrm>
    </dsp:sp>
    <dsp:sp modelId="{8E30E884-94F8-40BC-9E28-24695F7D425A}">
      <dsp:nvSpPr>
        <dsp:cNvPr id="0" name=""/>
        <dsp:cNvSpPr/>
      </dsp:nvSpPr>
      <dsp:spPr>
        <a:xfrm>
          <a:off x="669010" y="200002"/>
          <a:ext cx="1110012" cy="1110012"/>
        </a:xfrm>
        <a:prstGeom prst="ellipse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4CEBB1C-5B6E-4CA2-A482-E746315CF03A}">
      <dsp:nvSpPr>
        <dsp:cNvPr id="0" name=""/>
        <dsp:cNvSpPr/>
      </dsp:nvSpPr>
      <dsp:spPr>
        <a:xfrm>
          <a:off x="97921" y="2666696"/>
          <a:ext cx="2252191" cy="500005"/>
        </a:xfrm>
        <a:prstGeom prst="leftRightArrow">
          <a:avLst/>
        </a:prstGeom>
        <a:noFill/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6B78868-652C-4955-B04B-8CF2BA87B13E}">
      <dsp:nvSpPr>
        <dsp:cNvPr id="0" name=""/>
        <dsp:cNvSpPr/>
      </dsp:nvSpPr>
      <dsp:spPr>
        <a:xfrm>
          <a:off x="0" y="0"/>
          <a:ext cx="2448034" cy="333337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7584" tIns="227584" rIns="227584" bIns="227584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Bold"/>
              <a:ea typeface="Arial Bold"/>
              <a:cs typeface="Arial Bold"/>
              <a:sym typeface="Arial Bold"/>
            </a:rPr>
            <a:t>Abdallah Ashraf</a:t>
          </a:r>
          <a:endParaRPr lang="en-US" sz="3200" kern="1200" dirty="0">
            <a:latin typeface="Abadi" panose="020B0604020104020204" pitchFamily="34" charset="0"/>
          </a:endParaRPr>
        </a:p>
      </dsp:txBody>
      <dsp:txXfrm>
        <a:off x="0" y="1333348"/>
        <a:ext cx="2448034" cy="1333348"/>
      </dsp:txXfrm>
    </dsp:sp>
    <dsp:sp modelId="{8E30E884-94F8-40BC-9E28-24695F7D425A}">
      <dsp:nvSpPr>
        <dsp:cNvPr id="0" name=""/>
        <dsp:cNvSpPr/>
      </dsp:nvSpPr>
      <dsp:spPr>
        <a:xfrm>
          <a:off x="669010" y="200002"/>
          <a:ext cx="1110012" cy="1110012"/>
        </a:xfrm>
        <a:prstGeom prst="ellipse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4CEBB1C-5B6E-4CA2-A482-E746315CF03A}">
      <dsp:nvSpPr>
        <dsp:cNvPr id="0" name=""/>
        <dsp:cNvSpPr/>
      </dsp:nvSpPr>
      <dsp:spPr>
        <a:xfrm>
          <a:off x="97921" y="2666696"/>
          <a:ext cx="2252191" cy="500005"/>
        </a:xfrm>
        <a:prstGeom prst="leftRightArrow">
          <a:avLst/>
        </a:prstGeom>
        <a:noFill/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3T20:22:43.695"/>
    </inkml:context>
    <inkml:brush xml:id="br0">
      <inkml:brushProperty name="width" value="0.1" units="cm"/>
      <inkml:brushProperty name="height" value="0.6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1 0,'0'0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3T20:22:44.157"/>
    </inkml:context>
    <inkml:brush xml:id="br0">
      <inkml:brushProperty name="width" value="0.1" units="cm"/>
      <inkml:brushProperty name="height" value="0.6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1 0,'0'0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3T20:22:43.695"/>
    </inkml:context>
    <inkml:brush xml:id="br0">
      <inkml:brushProperty name="width" value="0.1" units="cm"/>
      <inkml:brushProperty name="height" value="0.6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1 0,'0'0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3T20:22:44.157"/>
    </inkml:context>
    <inkml:brush xml:id="br0">
      <inkml:brushProperty name="width" value="0.1" units="cm"/>
      <inkml:brushProperty name="height" value="0.6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1 0,'0'0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7072D1-B7C5-4ADB-9D84-24F0A9551BA6}" type="datetimeFigureOut">
              <a:rPr lang="en-US" smtClean="0"/>
              <a:t>6/13/2025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BC9A95-6715-46EC-B113-BADD465E61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5587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BC9A95-6715-46EC-B113-BADD465E610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7814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g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2.sv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12" Type="http://schemas.openxmlformats.org/officeDocument/2006/relationships/image" Target="../media/image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2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4.xml"/><Relationship Id="rId13" Type="http://schemas.openxmlformats.org/officeDocument/2006/relationships/diagramLayout" Target="../diagrams/layout5.xml"/><Relationship Id="rId18" Type="http://schemas.openxmlformats.org/officeDocument/2006/relationships/diagramLayout" Target="../diagrams/layout6.xml"/><Relationship Id="rId26" Type="http://schemas.microsoft.com/office/2007/relationships/diagramDrawing" Target="../diagrams/drawing7.xml"/><Relationship Id="rId3" Type="http://schemas.openxmlformats.org/officeDocument/2006/relationships/image" Target="../media/image2.svg"/><Relationship Id="rId21" Type="http://schemas.microsoft.com/office/2007/relationships/diagramDrawing" Target="../diagrams/drawing6.xml"/><Relationship Id="rId7" Type="http://schemas.openxmlformats.org/officeDocument/2006/relationships/diagramData" Target="../diagrams/data4.xml"/><Relationship Id="rId12" Type="http://schemas.openxmlformats.org/officeDocument/2006/relationships/diagramData" Target="../diagrams/data5.xml"/><Relationship Id="rId17" Type="http://schemas.openxmlformats.org/officeDocument/2006/relationships/diagramData" Target="../diagrams/data6.xml"/><Relationship Id="rId25" Type="http://schemas.openxmlformats.org/officeDocument/2006/relationships/diagramColors" Target="../diagrams/colors7.xml"/><Relationship Id="rId2" Type="http://schemas.openxmlformats.org/officeDocument/2006/relationships/image" Target="../media/image1.png"/><Relationship Id="rId16" Type="http://schemas.microsoft.com/office/2007/relationships/diagramDrawing" Target="../diagrams/drawing5.xml"/><Relationship Id="rId20" Type="http://schemas.openxmlformats.org/officeDocument/2006/relationships/diagramColors" Target="../diagrams/colors6.xml"/><Relationship Id="rId29" Type="http://schemas.openxmlformats.org/officeDocument/2006/relationships/diagramQuickStyle" Target="../diagrams/quickStyle8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.xml"/><Relationship Id="rId11" Type="http://schemas.microsoft.com/office/2007/relationships/diagramDrawing" Target="../diagrams/drawing4.xml"/><Relationship Id="rId24" Type="http://schemas.openxmlformats.org/officeDocument/2006/relationships/diagramQuickStyle" Target="../diagrams/quickStyle7.xml"/><Relationship Id="rId5" Type="http://schemas.openxmlformats.org/officeDocument/2006/relationships/image" Target="../media/image18.png"/><Relationship Id="rId15" Type="http://schemas.openxmlformats.org/officeDocument/2006/relationships/diagramColors" Target="../diagrams/colors5.xml"/><Relationship Id="rId23" Type="http://schemas.openxmlformats.org/officeDocument/2006/relationships/diagramLayout" Target="../diagrams/layout7.xml"/><Relationship Id="rId28" Type="http://schemas.openxmlformats.org/officeDocument/2006/relationships/diagramLayout" Target="../diagrams/layout8.xml"/><Relationship Id="rId10" Type="http://schemas.openxmlformats.org/officeDocument/2006/relationships/diagramColors" Target="../diagrams/colors4.xml"/><Relationship Id="rId19" Type="http://schemas.openxmlformats.org/officeDocument/2006/relationships/diagramQuickStyle" Target="../diagrams/quickStyle6.xml"/><Relationship Id="rId31" Type="http://schemas.microsoft.com/office/2007/relationships/diagramDrawing" Target="../diagrams/drawing8.xml"/><Relationship Id="rId4" Type="http://schemas.openxmlformats.org/officeDocument/2006/relationships/customXml" Target="../ink/ink1.xml"/><Relationship Id="rId9" Type="http://schemas.openxmlformats.org/officeDocument/2006/relationships/diagramQuickStyle" Target="../diagrams/quickStyle4.xml"/><Relationship Id="rId14" Type="http://schemas.openxmlformats.org/officeDocument/2006/relationships/diagramQuickStyle" Target="../diagrams/quickStyle5.xml"/><Relationship Id="rId22" Type="http://schemas.openxmlformats.org/officeDocument/2006/relationships/diagramData" Target="../diagrams/data7.xml"/><Relationship Id="rId27" Type="http://schemas.openxmlformats.org/officeDocument/2006/relationships/diagramData" Target="../diagrams/data8.xml"/><Relationship Id="rId30" Type="http://schemas.openxmlformats.org/officeDocument/2006/relationships/diagramColors" Target="../diagrams/colors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4.xml"/><Relationship Id="rId5" Type="http://schemas.openxmlformats.org/officeDocument/2006/relationships/image" Target="../media/image400.png"/><Relationship Id="rId4" Type="http://schemas.openxmlformats.org/officeDocument/2006/relationships/customXml" Target="../ink/ink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svg"/><Relationship Id="rId7" Type="http://schemas.openxmlformats.org/officeDocument/2006/relationships/image" Target="../media/image8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2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13" Type="http://schemas.microsoft.com/office/2007/relationships/diagramDrawing" Target="../diagrams/drawing2.xml"/><Relationship Id="rId18" Type="http://schemas.microsoft.com/office/2007/relationships/diagramDrawing" Target="../diagrams/drawing3.xml"/><Relationship Id="rId3" Type="http://schemas.openxmlformats.org/officeDocument/2006/relationships/image" Target="../media/image2.svg"/><Relationship Id="rId7" Type="http://schemas.openxmlformats.org/officeDocument/2006/relationships/diagramColors" Target="../diagrams/colors1.xml"/><Relationship Id="rId12" Type="http://schemas.openxmlformats.org/officeDocument/2006/relationships/diagramColors" Target="../diagrams/colors2.xml"/><Relationship Id="rId17" Type="http://schemas.openxmlformats.org/officeDocument/2006/relationships/diagramColors" Target="../diagrams/colors3.xml"/><Relationship Id="rId2" Type="http://schemas.openxmlformats.org/officeDocument/2006/relationships/image" Target="../media/image1.png"/><Relationship Id="rId16" Type="http://schemas.openxmlformats.org/officeDocument/2006/relationships/diagramQuickStyle" Target="../diagrams/quickStyle3.xml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1.xml"/><Relationship Id="rId11" Type="http://schemas.openxmlformats.org/officeDocument/2006/relationships/diagramQuickStyle" Target="../diagrams/quickStyle2.xml"/><Relationship Id="rId5" Type="http://schemas.openxmlformats.org/officeDocument/2006/relationships/diagramLayout" Target="../diagrams/layout1.xml"/><Relationship Id="rId15" Type="http://schemas.openxmlformats.org/officeDocument/2006/relationships/diagramLayout" Target="../diagrams/layout3.xml"/><Relationship Id="rId10" Type="http://schemas.openxmlformats.org/officeDocument/2006/relationships/diagramLayout" Target="../diagrams/layout2.xml"/><Relationship Id="rId4" Type="http://schemas.openxmlformats.org/officeDocument/2006/relationships/diagramData" Target="../diagrams/data1.xml"/><Relationship Id="rId9" Type="http://schemas.openxmlformats.org/officeDocument/2006/relationships/diagramData" Target="../diagrams/data2.xml"/><Relationship Id="rId14" Type="http://schemas.openxmlformats.org/officeDocument/2006/relationships/diagramData" Target="../diagrams/data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20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20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5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397221" y="801393"/>
            <a:ext cx="9890780" cy="9196882"/>
          </a:xfrm>
          <a:custGeom>
            <a:avLst/>
            <a:gdLst/>
            <a:ahLst/>
            <a:cxnLst/>
            <a:rect l="l" t="t" r="r" b="b"/>
            <a:pathLst>
              <a:path w="11404113" h="11487660">
                <a:moveTo>
                  <a:pt x="0" y="0"/>
                </a:moveTo>
                <a:lnTo>
                  <a:pt x="11404113" y="0"/>
                </a:lnTo>
                <a:lnTo>
                  <a:pt x="11404113" y="11487660"/>
                </a:lnTo>
                <a:lnTo>
                  <a:pt x="0" y="114876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 rot="1383774">
            <a:off x="8310481" y="-14182"/>
            <a:ext cx="9737090" cy="11481706"/>
            <a:chOff x="0" y="0"/>
            <a:chExt cx="2956881" cy="3777209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956881" cy="3777209"/>
            </a:xfrm>
            <a:custGeom>
              <a:avLst/>
              <a:gdLst/>
              <a:ahLst/>
              <a:cxnLst/>
              <a:rect l="l" t="t" r="r" b="b"/>
              <a:pathLst>
                <a:path w="2956881" h="3777209">
                  <a:moveTo>
                    <a:pt x="0" y="0"/>
                  </a:moveTo>
                  <a:lnTo>
                    <a:pt x="2956881" y="0"/>
                  </a:lnTo>
                  <a:lnTo>
                    <a:pt x="2956881" y="3777209"/>
                  </a:lnTo>
                  <a:lnTo>
                    <a:pt x="0" y="3777209"/>
                  </a:lnTo>
                  <a:close/>
                </a:path>
              </a:pathLst>
            </a:custGeom>
            <a:gradFill rotWithShape="1">
              <a:gsLst>
                <a:gs pos="0">
                  <a:srgbClr val="141519">
                    <a:alpha val="100000"/>
                  </a:srgbClr>
                </a:gs>
                <a:gs pos="100000">
                  <a:srgbClr val="141519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28575"/>
              <a:ext cx="2956881" cy="37486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67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 rot="1383774">
            <a:off x="7726914" y="-102943"/>
            <a:ext cx="9344064" cy="11481706"/>
            <a:chOff x="0" y="0"/>
            <a:chExt cx="2837530" cy="377720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837530" cy="3777209"/>
            </a:xfrm>
            <a:custGeom>
              <a:avLst/>
              <a:gdLst/>
              <a:ahLst/>
              <a:cxnLst/>
              <a:rect l="l" t="t" r="r" b="b"/>
              <a:pathLst>
                <a:path w="2837530" h="3777209">
                  <a:moveTo>
                    <a:pt x="0" y="0"/>
                  </a:moveTo>
                  <a:lnTo>
                    <a:pt x="2837530" y="0"/>
                  </a:lnTo>
                  <a:lnTo>
                    <a:pt x="2837530" y="3777209"/>
                  </a:lnTo>
                  <a:lnTo>
                    <a:pt x="0" y="3777209"/>
                  </a:lnTo>
                  <a:close/>
                </a:path>
              </a:pathLst>
            </a:custGeom>
            <a:gradFill rotWithShape="1">
              <a:gsLst>
                <a:gs pos="0">
                  <a:srgbClr val="141519">
                    <a:alpha val="100000"/>
                  </a:srgbClr>
                </a:gs>
                <a:gs pos="100000">
                  <a:srgbClr val="141519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28575"/>
              <a:ext cx="2837530" cy="37486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67"/>
                </a:lnSpc>
              </a:pPr>
              <a:endParaRPr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49942A15-A8CA-0D6A-AE2A-77A95937BEA0}"/>
              </a:ext>
            </a:extLst>
          </p:cNvPr>
          <p:cNvSpPr txBox="1"/>
          <p:nvPr/>
        </p:nvSpPr>
        <p:spPr>
          <a:xfrm>
            <a:off x="369190" y="2840988"/>
            <a:ext cx="9042634" cy="34163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7200" b="1" dirty="0">
                <a:solidFill>
                  <a:schemeClr val="bg2"/>
                </a:solidFill>
                <a:latin typeface="Arial Bold" panose="020B0704020202020204" pitchFamily="34" charset="0"/>
                <a:cs typeface="Arial Bold" panose="020B0704020202020204" pitchFamily="34" charset="0"/>
              </a:rPr>
              <a:t>Smart Surveillance</a:t>
            </a:r>
          </a:p>
          <a:p>
            <a:r>
              <a:rPr lang="en-US" sz="6600" dirty="0">
                <a:solidFill>
                  <a:schemeClr val="bg2"/>
                </a:solidFill>
                <a:latin typeface="Arial Bold" panose="020B0704020202020204" pitchFamily="34" charset="0"/>
                <a:cs typeface="Arial Bold" panose="020B0704020202020204" pitchFamily="34" charset="0"/>
              </a:rPr>
              <a:t>&amp;</a:t>
            </a:r>
            <a:r>
              <a:rPr lang="en-US" sz="7200" b="1" dirty="0">
                <a:solidFill>
                  <a:schemeClr val="bg2"/>
                </a:solidFill>
                <a:latin typeface="Arial Bold" panose="020B0704020202020204" pitchFamily="34" charset="0"/>
                <a:cs typeface="Arial Bold" panose="020B0704020202020204" pitchFamily="34" charset="0"/>
              </a:rPr>
              <a:t> Life Detection 				  System </a:t>
            </a:r>
            <a:endParaRPr lang="en-US" sz="7200" b="1" dirty="0">
              <a:solidFill>
                <a:schemeClr val="bg2"/>
              </a:solidFill>
              <a:effectLst/>
              <a:latin typeface="Arial Bold" panose="020B0704020202020204" pitchFamily="34" charset="0"/>
              <a:cs typeface="Arial Bold" panose="020B0704020202020204" pitchFamily="34" charset="0"/>
            </a:endParaRPr>
          </a:p>
        </p:txBody>
      </p:sp>
      <p:pic>
        <p:nvPicPr>
          <p:cNvPr id="33" name="Picture 32" descr="A person sitting at a desk with a computer&#10;&#10;AI-generated content may be incorrect.">
            <a:extLst>
              <a:ext uri="{FF2B5EF4-FFF2-40B4-BE49-F238E27FC236}">
                <a16:creationId xmlns:a16="http://schemas.microsoft.com/office/drawing/2014/main" id="{C06D2F58-0CA1-FF1F-973C-FE65950AE8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00" y="2476500"/>
            <a:ext cx="6216706" cy="574984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6" name="Freeform 2">
            <a:extLst>
              <a:ext uri="{FF2B5EF4-FFF2-40B4-BE49-F238E27FC236}">
                <a16:creationId xmlns:a16="http://schemas.microsoft.com/office/drawing/2014/main" id="{51047C9E-8187-59C7-ECC8-F40DD6CAEF3E}"/>
              </a:ext>
            </a:extLst>
          </p:cNvPr>
          <p:cNvSpPr/>
          <p:nvPr/>
        </p:nvSpPr>
        <p:spPr>
          <a:xfrm>
            <a:off x="1074577" y="845799"/>
            <a:ext cx="499539" cy="503199"/>
          </a:xfrm>
          <a:custGeom>
            <a:avLst/>
            <a:gdLst/>
            <a:ahLst/>
            <a:cxnLst/>
            <a:rect l="l" t="t" r="r" b="b"/>
            <a:pathLst>
              <a:path w="499539" h="503199">
                <a:moveTo>
                  <a:pt x="0" y="0"/>
                </a:moveTo>
                <a:lnTo>
                  <a:pt x="499540" y="0"/>
                </a:lnTo>
                <a:lnTo>
                  <a:pt x="499540" y="503199"/>
                </a:lnTo>
                <a:lnTo>
                  <a:pt x="0" y="5031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24">
            <a:extLst>
              <a:ext uri="{FF2B5EF4-FFF2-40B4-BE49-F238E27FC236}">
                <a16:creationId xmlns:a16="http://schemas.microsoft.com/office/drawing/2014/main" id="{4934B651-2377-0206-7A5B-7B691E610C3A}"/>
              </a:ext>
            </a:extLst>
          </p:cNvPr>
          <p:cNvSpPr txBox="1"/>
          <p:nvPr/>
        </p:nvSpPr>
        <p:spPr>
          <a:xfrm>
            <a:off x="1795032" y="930452"/>
            <a:ext cx="1823801" cy="2949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267"/>
              </a:lnSpc>
            </a:pPr>
            <a:r>
              <a:rPr lang="en-US" sz="2400" b="1" dirty="0" err="1">
                <a:solidFill>
                  <a:schemeClr val="bg2"/>
                </a:solidFill>
                <a:latin typeface="Arial Bold" panose="020B0704020202020204" pitchFamily="34" charset="0"/>
                <a:cs typeface="Arial Bold" panose="020B0704020202020204" pitchFamily="34" charset="0"/>
              </a:rPr>
              <a:t>VioDetect</a:t>
            </a:r>
            <a:r>
              <a:rPr lang="en-US" sz="2400" b="1" dirty="0">
                <a:solidFill>
                  <a:schemeClr val="bg2"/>
                </a:solidFill>
                <a:latin typeface="Arial Bold" panose="020B0704020202020204" pitchFamily="34" charset="0"/>
                <a:cs typeface="Arial Bold" panose="020B0704020202020204" pitchFamily="34" charset="0"/>
              </a:rPr>
              <a:t> AI</a:t>
            </a:r>
            <a:endParaRPr lang="en-US" sz="3200" b="1" spc="-41" dirty="0">
              <a:solidFill>
                <a:schemeClr val="bg2"/>
              </a:solidFill>
              <a:latin typeface="Arial Bold" panose="020B0704020202020204" pitchFamily="34" charset="0"/>
              <a:ea typeface="Arial Bold"/>
              <a:cs typeface="Arial Bold" panose="020B0704020202020204" pitchFamily="34" charset="0"/>
              <a:sym typeface="Arial Bol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51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3FED5B2-058B-B35D-BB9C-E37EE704D7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F1173BE2-2517-593C-5C90-68F5362478A3}"/>
              </a:ext>
            </a:extLst>
          </p:cNvPr>
          <p:cNvGrpSpPr/>
          <p:nvPr/>
        </p:nvGrpSpPr>
        <p:grpSpPr>
          <a:xfrm rot="-4011154">
            <a:off x="14044924" y="2004875"/>
            <a:ext cx="17403374" cy="18180272"/>
            <a:chOff x="0" y="0"/>
            <a:chExt cx="4583605" cy="478822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9AF72913-22AD-24C2-F497-879394081F81}"/>
                </a:ext>
              </a:extLst>
            </p:cNvPr>
            <p:cNvSpPr/>
            <p:nvPr/>
          </p:nvSpPr>
          <p:spPr>
            <a:xfrm>
              <a:off x="0" y="0"/>
              <a:ext cx="4583605" cy="4788220"/>
            </a:xfrm>
            <a:custGeom>
              <a:avLst/>
              <a:gdLst/>
              <a:ahLst/>
              <a:cxnLst/>
              <a:rect l="l" t="t" r="r" b="b"/>
              <a:pathLst>
                <a:path w="4583605" h="4788220">
                  <a:moveTo>
                    <a:pt x="0" y="0"/>
                  </a:moveTo>
                  <a:lnTo>
                    <a:pt x="4583605" y="0"/>
                  </a:lnTo>
                  <a:lnTo>
                    <a:pt x="4583605" y="4788220"/>
                  </a:lnTo>
                  <a:lnTo>
                    <a:pt x="0" y="4788220"/>
                  </a:lnTo>
                  <a:close/>
                </a:path>
              </a:pathLst>
            </a:custGeom>
            <a:gradFill rotWithShape="1">
              <a:gsLst>
                <a:gs pos="0">
                  <a:srgbClr val="27DDDF">
                    <a:alpha val="0"/>
                  </a:srgbClr>
                </a:gs>
                <a:gs pos="100000">
                  <a:srgbClr val="27DDDF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B12DA438-962E-1E45-B1E8-3DBAF4122D82}"/>
                </a:ext>
              </a:extLst>
            </p:cNvPr>
            <p:cNvSpPr txBox="1"/>
            <p:nvPr/>
          </p:nvSpPr>
          <p:spPr>
            <a:xfrm>
              <a:off x="0" y="19050"/>
              <a:ext cx="4583605" cy="47691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1387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E0165CA2-97A9-7B7C-EDDD-DECCC22F3287}"/>
              </a:ext>
            </a:extLst>
          </p:cNvPr>
          <p:cNvGrpSpPr/>
          <p:nvPr/>
        </p:nvGrpSpPr>
        <p:grpSpPr>
          <a:xfrm>
            <a:off x="1613308" y="3365366"/>
            <a:ext cx="911914" cy="911914"/>
            <a:chOff x="0" y="0"/>
            <a:chExt cx="812800" cy="812800"/>
          </a:xfrm>
        </p:grpSpPr>
        <p:sp>
          <p:nvSpPr>
            <p:cNvPr id="104" name="Freeform 3">
              <a:extLst>
                <a:ext uri="{FF2B5EF4-FFF2-40B4-BE49-F238E27FC236}">
                  <a16:creationId xmlns:a16="http://schemas.microsoft.com/office/drawing/2014/main" id="{3101530A-1266-0294-537F-58D103800A97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7E3B2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05" name="TextBox 4">
              <a:extLst>
                <a:ext uri="{FF2B5EF4-FFF2-40B4-BE49-F238E27FC236}">
                  <a16:creationId xmlns:a16="http://schemas.microsoft.com/office/drawing/2014/main" id="{AEDDE8A4-DFC8-EFEF-7868-FB02E9409DD6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22916268-6DFC-7C4A-C295-E7A820C15896}"/>
              </a:ext>
            </a:extLst>
          </p:cNvPr>
          <p:cNvGrpSpPr/>
          <p:nvPr/>
        </p:nvGrpSpPr>
        <p:grpSpPr>
          <a:xfrm>
            <a:off x="2542252" y="4849600"/>
            <a:ext cx="911914" cy="911914"/>
            <a:chOff x="0" y="0"/>
            <a:chExt cx="812800" cy="812800"/>
          </a:xfrm>
        </p:grpSpPr>
        <p:sp>
          <p:nvSpPr>
            <p:cNvPr id="102" name="Freeform 6">
              <a:extLst>
                <a:ext uri="{FF2B5EF4-FFF2-40B4-BE49-F238E27FC236}">
                  <a16:creationId xmlns:a16="http://schemas.microsoft.com/office/drawing/2014/main" id="{808DB933-251D-EDA7-862F-3CCD49F95A46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7E3B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3" name="TextBox 7">
              <a:extLst>
                <a:ext uri="{FF2B5EF4-FFF2-40B4-BE49-F238E27FC236}">
                  <a16:creationId xmlns:a16="http://schemas.microsoft.com/office/drawing/2014/main" id="{7B9EE39E-E06C-AF94-CC2A-B82CFCCDE48C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29359D54-2F43-5D47-D8C9-82147C5F9EAE}"/>
              </a:ext>
            </a:extLst>
          </p:cNvPr>
          <p:cNvGrpSpPr/>
          <p:nvPr/>
        </p:nvGrpSpPr>
        <p:grpSpPr>
          <a:xfrm>
            <a:off x="3766789" y="6413365"/>
            <a:ext cx="911914" cy="911914"/>
            <a:chOff x="0" y="0"/>
            <a:chExt cx="812800" cy="812800"/>
          </a:xfrm>
        </p:grpSpPr>
        <p:sp>
          <p:nvSpPr>
            <p:cNvPr id="100" name="Freeform 9">
              <a:extLst>
                <a:ext uri="{FF2B5EF4-FFF2-40B4-BE49-F238E27FC236}">
                  <a16:creationId xmlns:a16="http://schemas.microsoft.com/office/drawing/2014/main" id="{6CAD3DE0-03F5-D126-6149-4E893526E31B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7E3B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1" name="TextBox 10">
              <a:extLst>
                <a:ext uri="{FF2B5EF4-FFF2-40B4-BE49-F238E27FC236}">
                  <a16:creationId xmlns:a16="http://schemas.microsoft.com/office/drawing/2014/main" id="{E4A14D11-626A-3180-5C07-C8370DC75FCD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26BB47A7-6598-6856-3366-08B52A8B8AD0}"/>
              </a:ext>
            </a:extLst>
          </p:cNvPr>
          <p:cNvGrpSpPr/>
          <p:nvPr/>
        </p:nvGrpSpPr>
        <p:grpSpPr>
          <a:xfrm>
            <a:off x="4991327" y="7977779"/>
            <a:ext cx="911914" cy="911914"/>
            <a:chOff x="0" y="0"/>
            <a:chExt cx="812800" cy="812800"/>
          </a:xfrm>
        </p:grpSpPr>
        <p:sp>
          <p:nvSpPr>
            <p:cNvPr id="98" name="Freeform 12">
              <a:extLst>
                <a:ext uri="{FF2B5EF4-FFF2-40B4-BE49-F238E27FC236}">
                  <a16:creationId xmlns:a16="http://schemas.microsoft.com/office/drawing/2014/main" id="{A5E037C2-7AD5-81BF-B726-3A5A633D87D8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7E3B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9" name="TextBox 13">
              <a:extLst>
                <a:ext uri="{FF2B5EF4-FFF2-40B4-BE49-F238E27FC236}">
                  <a16:creationId xmlns:a16="http://schemas.microsoft.com/office/drawing/2014/main" id="{E5E1B3D4-6FE5-EF4E-5742-7D74D3834529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BFF94ABA-BFE8-B4FE-437E-6A6839A85335}"/>
              </a:ext>
            </a:extLst>
          </p:cNvPr>
          <p:cNvGrpSpPr/>
          <p:nvPr/>
        </p:nvGrpSpPr>
        <p:grpSpPr>
          <a:xfrm>
            <a:off x="10236630" y="-1153558"/>
            <a:ext cx="4202211" cy="6003158"/>
            <a:chOff x="0" y="0"/>
            <a:chExt cx="4445000" cy="6350000"/>
          </a:xfrm>
        </p:grpSpPr>
        <p:sp>
          <p:nvSpPr>
            <p:cNvPr id="97" name="Freeform 15">
              <a:extLst>
                <a:ext uri="{FF2B5EF4-FFF2-40B4-BE49-F238E27FC236}">
                  <a16:creationId xmlns:a16="http://schemas.microsoft.com/office/drawing/2014/main" id="{33D64D21-2B5E-4B49-D079-3DECD616CE8F}"/>
                </a:ext>
              </a:extLst>
            </p:cNvPr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r="-201730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0641DCBA-B2FA-81FD-D6AD-403270A8A5A3}"/>
              </a:ext>
            </a:extLst>
          </p:cNvPr>
          <p:cNvGrpSpPr/>
          <p:nvPr/>
        </p:nvGrpSpPr>
        <p:grpSpPr>
          <a:xfrm>
            <a:off x="-4953000" y="-1707159"/>
            <a:ext cx="5754080" cy="8220114"/>
            <a:chOff x="0" y="0"/>
            <a:chExt cx="4445000" cy="6350000"/>
          </a:xfrm>
        </p:grpSpPr>
        <p:sp>
          <p:nvSpPr>
            <p:cNvPr id="95" name="Freeform 19">
              <a:extLst>
                <a:ext uri="{FF2B5EF4-FFF2-40B4-BE49-F238E27FC236}">
                  <a16:creationId xmlns:a16="http://schemas.microsoft.com/office/drawing/2014/main" id="{7AF3BC2C-9CE5-14F5-66F1-A9AF4692470B}"/>
                </a:ext>
              </a:extLst>
            </p:cNvPr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r="-201730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9" name="TextBox 20">
            <a:extLst>
              <a:ext uri="{FF2B5EF4-FFF2-40B4-BE49-F238E27FC236}">
                <a16:creationId xmlns:a16="http://schemas.microsoft.com/office/drawing/2014/main" id="{B3EDE766-1758-3F4C-18AB-B40A0D8736F6}"/>
              </a:ext>
            </a:extLst>
          </p:cNvPr>
          <p:cNvSpPr txBox="1"/>
          <p:nvPr/>
        </p:nvSpPr>
        <p:spPr>
          <a:xfrm>
            <a:off x="2986924" y="1813062"/>
            <a:ext cx="9619369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400" b="1" dirty="0">
                <a:solidFill>
                  <a:schemeClr val="bg1"/>
                </a:solidFill>
                <a:latin typeface="Arial Bold" panose="020B0704020202020204" pitchFamily="34" charset="0"/>
                <a:cs typeface="Arial Bold" panose="020B0704020202020204" pitchFamily="34" charset="0"/>
              </a:rPr>
              <a:t>Data &amp; </a:t>
            </a:r>
            <a:r>
              <a:rPr lang="en-US" sz="4800" b="1" dirty="0">
                <a:solidFill>
                  <a:schemeClr val="bg1"/>
                </a:solidFill>
                <a:latin typeface="Arial Bold" panose="020B0704020202020204" pitchFamily="34" charset="0"/>
                <a:cs typeface="Arial Bold" panose="020B0704020202020204" pitchFamily="34" charset="0"/>
              </a:rPr>
              <a:t>Pre-processing</a:t>
            </a:r>
            <a:endParaRPr lang="en-US" sz="5400" dirty="0">
              <a:solidFill>
                <a:schemeClr val="bg1"/>
              </a:solidFill>
              <a:latin typeface="Arial Bold" panose="020B0704020202020204" pitchFamily="34" charset="0"/>
              <a:cs typeface="Arial Bold" panose="020B0704020202020204" pitchFamily="34" charset="0"/>
            </a:endParaRPr>
          </a:p>
        </p:txBody>
      </p:sp>
      <p:sp>
        <p:nvSpPr>
          <p:cNvPr id="80" name="TextBox 21">
            <a:extLst>
              <a:ext uri="{FF2B5EF4-FFF2-40B4-BE49-F238E27FC236}">
                <a16:creationId xmlns:a16="http://schemas.microsoft.com/office/drawing/2014/main" id="{7ECEBFDB-27D2-7EBF-D060-DC2981B50529}"/>
              </a:ext>
            </a:extLst>
          </p:cNvPr>
          <p:cNvSpPr txBox="1"/>
          <p:nvPr/>
        </p:nvSpPr>
        <p:spPr>
          <a:xfrm>
            <a:off x="1596278" y="3440777"/>
            <a:ext cx="880028" cy="6848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lnSpc>
                <a:spcPts val="5526"/>
              </a:lnSpc>
              <a:spcBef>
                <a:spcPct val="0"/>
              </a:spcBef>
            </a:pPr>
            <a:r>
              <a:rPr lang="en-US" sz="4004" b="1" dirty="0">
                <a:solidFill>
                  <a:srgbClr val="051D40"/>
                </a:solidFill>
                <a:latin typeface="Almarai Bold"/>
                <a:ea typeface="Almarai Bold"/>
                <a:cs typeface="Almarai Bold"/>
                <a:sym typeface="Almarai Bold"/>
              </a:rPr>
              <a:t>01</a:t>
            </a:r>
          </a:p>
        </p:txBody>
      </p:sp>
      <p:sp>
        <p:nvSpPr>
          <p:cNvPr id="81" name="TextBox 22">
            <a:extLst>
              <a:ext uri="{FF2B5EF4-FFF2-40B4-BE49-F238E27FC236}">
                <a16:creationId xmlns:a16="http://schemas.microsoft.com/office/drawing/2014/main" id="{6FC24DCC-C7BA-9094-4E6E-AFF8F205F332}"/>
              </a:ext>
            </a:extLst>
          </p:cNvPr>
          <p:cNvSpPr txBox="1"/>
          <p:nvPr/>
        </p:nvSpPr>
        <p:spPr>
          <a:xfrm>
            <a:off x="2525222" y="4925011"/>
            <a:ext cx="880028" cy="6848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lnSpc>
                <a:spcPts val="5526"/>
              </a:lnSpc>
              <a:spcBef>
                <a:spcPct val="0"/>
              </a:spcBef>
            </a:pPr>
            <a:r>
              <a:rPr lang="en-US" sz="4004" b="1" dirty="0">
                <a:solidFill>
                  <a:srgbClr val="051D40"/>
                </a:solidFill>
                <a:latin typeface="Almarai Bold"/>
                <a:ea typeface="Almarai Bold"/>
                <a:cs typeface="Almarai Bold"/>
                <a:sym typeface="Almarai Bold"/>
              </a:rPr>
              <a:t>02</a:t>
            </a:r>
          </a:p>
        </p:txBody>
      </p:sp>
      <p:sp>
        <p:nvSpPr>
          <p:cNvPr id="82" name="TextBox 23">
            <a:extLst>
              <a:ext uri="{FF2B5EF4-FFF2-40B4-BE49-F238E27FC236}">
                <a16:creationId xmlns:a16="http://schemas.microsoft.com/office/drawing/2014/main" id="{41AAAC9E-57B9-9047-59AC-6A5987AEBAD9}"/>
              </a:ext>
            </a:extLst>
          </p:cNvPr>
          <p:cNvSpPr txBox="1"/>
          <p:nvPr/>
        </p:nvSpPr>
        <p:spPr>
          <a:xfrm>
            <a:off x="3749760" y="6488776"/>
            <a:ext cx="880028" cy="6848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lnSpc>
                <a:spcPts val="5526"/>
              </a:lnSpc>
              <a:spcBef>
                <a:spcPct val="0"/>
              </a:spcBef>
            </a:pPr>
            <a:r>
              <a:rPr lang="en-US" sz="4004" b="1" dirty="0">
                <a:solidFill>
                  <a:srgbClr val="051D40"/>
                </a:solidFill>
                <a:latin typeface="Almarai Bold"/>
                <a:ea typeface="Almarai Bold"/>
                <a:cs typeface="Almarai Bold"/>
                <a:sym typeface="Almarai Bold"/>
              </a:rPr>
              <a:t>03</a:t>
            </a:r>
          </a:p>
        </p:txBody>
      </p:sp>
      <p:sp>
        <p:nvSpPr>
          <p:cNvPr id="83" name="TextBox 24">
            <a:extLst>
              <a:ext uri="{FF2B5EF4-FFF2-40B4-BE49-F238E27FC236}">
                <a16:creationId xmlns:a16="http://schemas.microsoft.com/office/drawing/2014/main" id="{DAF54A5D-1436-DEDD-5456-AD462923DBE4}"/>
              </a:ext>
            </a:extLst>
          </p:cNvPr>
          <p:cNvSpPr txBox="1"/>
          <p:nvPr/>
        </p:nvSpPr>
        <p:spPr>
          <a:xfrm>
            <a:off x="4974297" y="8053191"/>
            <a:ext cx="880028" cy="6848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lnSpc>
                <a:spcPts val="5526"/>
              </a:lnSpc>
              <a:spcBef>
                <a:spcPct val="0"/>
              </a:spcBef>
            </a:pPr>
            <a:r>
              <a:rPr lang="en-US" sz="4004" b="1" dirty="0">
                <a:solidFill>
                  <a:srgbClr val="051D40"/>
                </a:solidFill>
                <a:latin typeface="Almarai Bold"/>
                <a:ea typeface="Almarai Bold"/>
                <a:cs typeface="Almarai Bold"/>
                <a:sym typeface="Almarai Bold"/>
              </a:rPr>
              <a:t>04</a:t>
            </a:r>
          </a:p>
        </p:txBody>
      </p:sp>
      <p:sp>
        <p:nvSpPr>
          <p:cNvPr id="84" name="TextBox 25">
            <a:extLst>
              <a:ext uri="{FF2B5EF4-FFF2-40B4-BE49-F238E27FC236}">
                <a16:creationId xmlns:a16="http://schemas.microsoft.com/office/drawing/2014/main" id="{DFB7DA07-CA7B-E140-D38C-C00C30DA9B3B}"/>
              </a:ext>
            </a:extLst>
          </p:cNvPr>
          <p:cNvSpPr txBox="1"/>
          <p:nvPr/>
        </p:nvSpPr>
        <p:spPr>
          <a:xfrm>
            <a:off x="2820815" y="3387496"/>
            <a:ext cx="6138901" cy="7469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ts val="3006"/>
              </a:lnSpc>
              <a:spcBef>
                <a:spcPct val="0"/>
              </a:spcBef>
            </a:pPr>
            <a:r>
              <a:rPr lang="en-US" sz="2178" dirty="0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Real-world videos from public ,Short clips (3–5 sec)</a:t>
            </a:r>
          </a:p>
          <a:p>
            <a:pPr lvl="0">
              <a:lnSpc>
                <a:spcPts val="3006"/>
              </a:lnSpc>
              <a:spcBef>
                <a:spcPct val="0"/>
              </a:spcBef>
            </a:pPr>
            <a:r>
              <a:rPr lang="fr-FR" sz="2178" dirty="0" err="1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Balanced</a:t>
            </a:r>
            <a:r>
              <a:rPr lang="fr-FR" sz="2178" dirty="0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 labels in– violent &amp; non-violent </a:t>
            </a:r>
            <a:r>
              <a:rPr lang="fr-FR" sz="2178" dirty="0" err="1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scenes</a:t>
            </a:r>
            <a:endParaRPr lang="en-US" sz="2178" u="none" strike="noStrike" dirty="0">
              <a:solidFill>
                <a:srgbClr val="FFFFFF"/>
              </a:solidFill>
              <a:latin typeface="Almarai"/>
              <a:ea typeface="Almarai"/>
              <a:cs typeface="Almarai"/>
              <a:sym typeface="Almarai"/>
            </a:endParaRPr>
          </a:p>
        </p:txBody>
      </p:sp>
      <p:sp>
        <p:nvSpPr>
          <p:cNvPr id="85" name="TextBox 26">
            <a:extLst>
              <a:ext uri="{FF2B5EF4-FFF2-40B4-BE49-F238E27FC236}">
                <a16:creationId xmlns:a16="http://schemas.microsoft.com/office/drawing/2014/main" id="{78BA51A1-344A-5389-208A-C1F7EC2D77D9}"/>
              </a:ext>
            </a:extLst>
          </p:cNvPr>
          <p:cNvSpPr txBox="1"/>
          <p:nvPr/>
        </p:nvSpPr>
        <p:spPr>
          <a:xfrm>
            <a:off x="3749760" y="4871729"/>
            <a:ext cx="6138901" cy="15127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006"/>
              </a:lnSpc>
              <a:spcBef>
                <a:spcPct val="0"/>
              </a:spcBef>
            </a:pPr>
            <a:r>
              <a:rPr lang="en-US" sz="2000" b="1" dirty="0">
                <a:solidFill>
                  <a:schemeClr val="bg1"/>
                </a:solidFill>
                <a:latin typeface="Arial Bold" panose="020B0704020202020204" pitchFamily="34" charset="0"/>
                <a:cs typeface="Arial Bold" panose="020B0704020202020204" pitchFamily="34" charset="0"/>
              </a:rPr>
              <a:t>Frame Extraction and Sampling:</a:t>
            </a:r>
            <a:br>
              <a:rPr lang="en-US" sz="2000" b="1" dirty="0">
                <a:solidFill>
                  <a:schemeClr val="bg1"/>
                </a:solidFill>
                <a:latin typeface="Arial Bold" panose="020B0704020202020204" pitchFamily="34" charset="0"/>
                <a:cs typeface="Arial Bold" panose="020B0704020202020204" pitchFamily="34" charset="0"/>
              </a:rPr>
            </a:br>
            <a:r>
              <a:rPr lang="en-US" dirty="0">
                <a:solidFill>
                  <a:schemeClr val="bg1"/>
                </a:solidFill>
              </a:rPr>
              <a:t>extract a fixed sequence of frames (e.g., 12 frames) </a:t>
            </a:r>
            <a:br>
              <a:rPr lang="en-US" dirty="0">
                <a:solidFill>
                  <a:schemeClr val="bg1"/>
                </a:solidFill>
              </a:rPr>
            </a:br>
            <a:endParaRPr lang="en-US" dirty="0">
              <a:solidFill>
                <a:schemeClr val="bg1"/>
              </a:solidFill>
            </a:endParaRPr>
          </a:p>
          <a:p>
            <a:pPr lvl="0">
              <a:lnSpc>
                <a:spcPts val="3006"/>
              </a:lnSpc>
              <a:spcBef>
                <a:spcPct val="0"/>
              </a:spcBef>
            </a:pPr>
            <a:endParaRPr lang="en-US" sz="2400" u="none" strike="noStrike" dirty="0">
              <a:solidFill>
                <a:schemeClr val="bg1"/>
              </a:solidFill>
              <a:latin typeface="Arial Bold" panose="020B0704020202020204" pitchFamily="34" charset="0"/>
              <a:ea typeface="Almarai"/>
              <a:cs typeface="Arial Bold" panose="020B0704020202020204" pitchFamily="34" charset="0"/>
              <a:sym typeface="Almarai"/>
            </a:endParaRPr>
          </a:p>
        </p:txBody>
      </p:sp>
      <p:sp>
        <p:nvSpPr>
          <p:cNvPr id="86" name="TextBox 27">
            <a:extLst>
              <a:ext uri="{FF2B5EF4-FFF2-40B4-BE49-F238E27FC236}">
                <a16:creationId xmlns:a16="http://schemas.microsoft.com/office/drawing/2014/main" id="{772071A6-CEED-1C95-55AF-2A2C29017D2F}"/>
              </a:ext>
            </a:extLst>
          </p:cNvPr>
          <p:cNvSpPr txBox="1"/>
          <p:nvPr/>
        </p:nvSpPr>
        <p:spPr>
          <a:xfrm>
            <a:off x="4991327" y="6588738"/>
            <a:ext cx="4152673" cy="11280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ts val="3006"/>
              </a:lnSpc>
              <a:spcBef>
                <a:spcPct val="0"/>
              </a:spcBef>
            </a:pPr>
            <a:r>
              <a:rPr lang="en-US" sz="2000" b="1" dirty="0">
                <a:solidFill>
                  <a:schemeClr val="bg2"/>
                </a:solidFill>
                <a:latin typeface="Arial Bold" panose="020B0704020202020204" pitchFamily="34" charset="0"/>
                <a:cs typeface="Arial Bold" panose="020B0704020202020204" pitchFamily="34" charset="0"/>
              </a:rPr>
              <a:t>Image Standardization:</a:t>
            </a:r>
            <a:br>
              <a:rPr lang="en-US" sz="2000" b="1" dirty="0">
                <a:solidFill>
                  <a:schemeClr val="bg2"/>
                </a:solidFill>
                <a:latin typeface="Arial Bold" panose="020B0704020202020204" pitchFamily="34" charset="0"/>
                <a:cs typeface="Arial Bold" panose="020B0704020202020204" pitchFamily="34" charset="0"/>
              </a:rPr>
            </a:b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resize them to a standard 224x224 format</a:t>
            </a:r>
            <a:br>
              <a:rPr lang="en-US" sz="2800" dirty="0">
                <a:solidFill>
                  <a:schemeClr val="bg2"/>
                </a:solidFill>
                <a:latin typeface="Arial Bold" panose="020B0704020202020204" pitchFamily="34" charset="0"/>
                <a:cs typeface="Arial Bold" panose="020B0704020202020204" pitchFamily="34" charset="0"/>
              </a:rPr>
            </a:br>
            <a:endParaRPr lang="en-US" sz="2400" u="none" strike="noStrike" dirty="0">
              <a:solidFill>
                <a:schemeClr val="bg2"/>
              </a:solidFill>
              <a:latin typeface="Arial Bold" panose="020B0704020202020204" pitchFamily="34" charset="0"/>
              <a:ea typeface="Almarai"/>
              <a:cs typeface="Arial Bold" panose="020B0704020202020204" pitchFamily="34" charset="0"/>
              <a:sym typeface="Almarai"/>
            </a:endParaRPr>
          </a:p>
        </p:txBody>
      </p:sp>
      <p:sp>
        <p:nvSpPr>
          <p:cNvPr id="87" name="TextBox 28">
            <a:extLst>
              <a:ext uri="{FF2B5EF4-FFF2-40B4-BE49-F238E27FC236}">
                <a16:creationId xmlns:a16="http://schemas.microsoft.com/office/drawing/2014/main" id="{22698CAC-1A01-C6B2-F89C-926C86A02112}"/>
              </a:ext>
            </a:extLst>
          </p:cNvPr>
          <p:cNvSpPr txBox="1"/>
          <p:nvPr/>
        </p:nvSpPr>
        <p:spPr>
          <a:xfrm>
            <a:off x="6085344" y="8211933"/>
            <a:ext cx="6138901" cy="349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ts val="3006"/>
              </a:lnSpc>
              <a:spcBef>
                <a:spcPct val="0"/>
              </a:spcBef>
            </a:pPr>
            <a:r>
              <a:rPr lang="en-US" sz="2000" b="1" dirty="0">
                <a:solidFill>
                  <a:schemeClr val="bg2"/>
                </a:solidFill>
                <a:latin typeface="Arial Bold" panose="020B0704020202020204" pitchFamily="34" charset="0"/>
                <a:cs typeface="Arial Bold" panose="020B0704020202020204" pitchFamily="34" charset="0"/>
              </a:rPr>
              <a:t>Dataset Creation and Splitting</a:t>
            </a:r>
            <a:endParaRPr lang="en-US" sz="2800" u="none" strike="noStrike" dirty="0">
              <a:solidFill>
                <a:schemeClr val="bg2"/>
              </a:solidFill>
              <a:latin typeface="Arial Bold" panose="020B0704020202020204" pitchFamily="34" charset="0"/>
              <a:ea typeface="Almarai"/>
              <a:cs typeface="Arial Bold" panose="020B0704020202020204" pitchFamily="34" charset="0"/>
              <a:sym typeface="Almarai"/>
            </a:endParaRPr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AF56E3B5-98CB-59E6-FBCB-EE17161EB74D}"/>
              </a:ext>
            </a:extLst>
          </p:cNvPr>
          <p:cNvGrpSpPr/>
          <p:nvPr/>
        </p:nvGrpSpPr>
        <p:grpSpPr>
          <a:xfrm rot="5400000">
            <a:off x="1364466" y="1673817"/>
            <a:ext cx="1224824" cy="1224824"/>
            <a:chOff x="0" y="0"/>
            <a:chExt cx="812800" cy="812800"/>
          </a:xfrm>
        </p:grpSpPr>
        <p:sp>
          <p:nvSpPr>
            <p:cNvPr id="92" name="Freeform 34">
              <a:extLst>
                <a:ext uri="{FF2B5EF4-FFF2-40B4-BE49-F238E27FC236}">
                  <a16:creationId xmlns:a16="http://schemas.microsoft.com/office/drawing/2014/main" id="{8AACD5CE-5636-32AE-0B36-99C6F3EEE53F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26211" r="-126211"/>
              </a:stretch>
            </a:blipFill>
          </p:spPr>
          <p:txBody>
            <a:bodyPr/>
            <a:lstStyle/>
            <a:p>
              <a:endParaRPr lang="en-US" dirty="0"/>
            </a:p>
          </p:txBody>
        </p:sp>
      </p:grpSp>
      <p:sp>
        <p:nvSpPr>
          <p:cNvPr id="91" name="TextBox 35">
            <a:extLst>
              <a:ext uri="{FF2B5EF4-FFF2-40B4-BE49-F238E27FC236}">
                <a16:creationId xmlns:a16="http://schemas.microsoft.com/office/drawing/2014/main" id="{6FC372B5-FACA-2BA4-8011-4C6FC9C47A8D}"/>
              </a:ext>
            </a:extLst>
          </p:cNvPr>
          <p:cNvSpPr txBox="1"/>
          <p:nvPr/>
        </p:nvSpPr>
        <p:spPr>
          <a:xfrm>
            <a:off x="1248755" y="1816669"/>
            <a:ext cx="1456246" cy="821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6817"/>
              </a:lnSpc>
            </a:pPr>
            <a:r>
              <a:rPr lang="en-US" sz="4940" b="1" dirty="0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1</a:t>
            </a:r>
          </a:p>
        </p:txBody>
      </p:sp>
      <p:sp>
        <p:nvSpPr>
          <p:cNvPr id="107" name="Freeform 2">
            <a:extLst>
              <a:ext uri="{FF2B5EF4-FFF2-40B4-BE49-F238E27FC236}">
                <a16:creationId xmlns:a16="http://schemas.microsoft.com/office/drawing/2014/main" id="{8B28EFF2-574F-68E8-9FA9-6E1362667F85}"/>
              </a:ext>
            </a:extLst>
          </p:cNvPr>
          <p:cNvSpPr/>
          <p:nvPr/>
        </p:nvSpPr>
        <p:spPr>
          <a:xfrm>
            <a:off x="1074577" y="845799"/>
            <a:ext cx="499539" cy="503199"/>
          </a:xfrm>
          <a:custGeom>
            <a:avLst/>
            <a:gdLst/>
            <a:ahLst/>
            <a:cxnLst/>
            <a:rect l="l" t="t" r="r" b="b"/>
            <a:pathLst>
              <a:path w="499539" h="503199">
                <a:moveTo>
                  <a:pt x="0" y="0"/>
                </a:moveTo>
                <a:lnTo>
                  <a:pt x="499540" y="0"/>
                </a:lnTo>
                <a:lnTo>
                  <a:pt x="499540" y="503199"/>
                </a:lnTo>
                <a:lnTo>
                  <a:pt x="0" y="50319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reeform 2">
            <a:extLst>
              <a:ext uri="{FF2B5EF4-FFF2-40B4-BE49-F238E27FC236}">
                <a16:creationId xmlns:a16="http://schemas.microsoft.com/office/drawing/2014/main" id="{0ED560AF-7022-2EE1-FE92-D08D9E189AD6}"/>
              </a:ext>
            </a:extLst>
          </p:cNvPr>
          <p:cNvSpPr/>
          <p:nvPr/>
        </p:nvSpPr>
        <p:spPr>
          <a:xfrm>
            <a:off x="1074577" y="845799"/>
            <a:ext cx="499539" cy="503199"/>
          </a:xfrm>
          <a:custGeom>
            <a:avLst/>
            <a:gdLst/>
            <a:ahLst/>
            <a:cxnLst/>
            <a:rect l="l" t="t" r="r" b="b"/>
            <a:pathLst>
              <a:path w="499539" h="503199">
                <a:moveTo>
                  <a:pt x="0" y="0"/>
                </a:moveTo>
                <a:lnTo>
                  <a:pt x="499540" y="0"/>
                </a:lnTo>
                <a:lnTo>
                  <a:pt x="499540" y="503199"/>
                </a:lnTo>
                <a:lnTo>
                  <a:pt x="0" y="50319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24">
            <a:extLst>
              <a:ext uri="{FF2B5EF4-FFF2-40B4-BE49-F238E27FC236}">
                <a16:creationId xmlns:a16="http://schemas.microsoft.com/office/drawing/2014/main" id="{B172039C-70C4-3B07-223B-20C99A5B33E3}"/>
              </a:ext>
            </a:extLst>
          </p:cNvPr>
          <p:cNvSpPr txBox="1"/>
          <p:nvPr/>
        </p:nvSpPr>
        <p:spPr>
          <a:xfrm>
            <a:off x="1795032" y="930452"/>
            <a:ext cx="1823801" cy="2949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267"/>
              </a:lnSpc>
            </a:pPr>
            <a:r>
              <a:rPr lang="en-US" sz="2400" b="1" dirty="0" err="1">
                <a:solidFill>
                  <a:schemeClr val="bg2"/>
                </a:solidFill>
                <a:latin typeface="Arial Bold" panose="020B0704020202020204" pitchFamily="34" charset="0"/>
                <a:cs typeface="Arial Bold" panose="020B0704020202020204" pitchFamily="34" charset="0"/>
              </a:rPr>
              <a:t>VioDetect</a:t>
            </a:r>
            <a:r>
              <a:rPr lang="en-US" sz="2400" b="1" dirty="0">
                <a:solidFill>
                  <a:schemeClr val="bg2"/>
                </a:solidFill>
                <a:latin typeface="Arial Bold" panose="020B0704020202020204" pitchFamily="34" charset="0"/>
                <a:cs typeface="Arial Bold" panose="020B0704020202020204" pitchFamily="34" charset="0"/>
              </a:rPr>
              <a:t> AI</a:t>
            </a:r>
            <a:endParaRPr lang="en-US" sz="3200" b="1" spc="-41" dirty="0">
              <a:solidFill>
                <a:schemeClr val="bg2"/>
              </a:solidFill>
              <a:latin typeface="Arial Bold" panose="020B0704020202020204" pitchFamily="34" charset="0"/>
              <a:ea typeface="Arial Bold"/>
              <a:cs typeface="Arial Bold" panose="020B0704020202020204" pitchFamily="34" charset="0"/>
              <a:sym typeface="Arial Bold"/>
            </a:endParaRPr>
          </a:p>
        </p:txBody>
      </p:sp>
      <p:pic>
        <p:nvPicPr>
          <p:cNvPr id="7" name="Image 0" descr="preencoded.png">
            <a:extLst>
              <a:ext uri="{FF2B5EF4-FFF2-40B4-BE49-F238E27FC236}">
                <a16:creationId xmlns:a16="http://schemas.microsoft.com/office/drawing/2014/main" id="{DFE9FDEF-59AD-5458-D392-78822ADFAB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55875" y="4190482"/>
            <a:ext cx="3444194" cy="516629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727578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/>
      <p:bldP spid="81" grpId="0"/>
      <p:bldP spid="82" grpId="0"/>
      <p:bldP spid="83" grpId="0"/>
      <p:bldP spid="84" grpId="0"/>
      <p:bldP spid="85" grpId="0"/>
      <p:bldP spid="86" grpId="0"/>
      <p:bldP spid="8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51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7B55757-4C3C-D7AC-52BD-B24EEB9547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FE36F2A7-3E8D-47CA-DF14-F6702F21F8E1}"/>
              </a:ext>
            </a:extLst>
          </p:cNvPr>
          <p:cNvGrpSpPr/>
          <p:nvPr/>
        </p:nvGrpSpPr>
        <p:grpSpPr>
          <a:xfrm rot="-4011154">
            <a:off x="14044924" y="1997534"/>
            <a:ext cx="17403374" cy="18180272"/>
            <a:chOff x="0" y="0"/>
            <a:chExt cx="4583605" cy="478822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1C4FD305-81D9-353C-9251-2A510BC7FDB7}"/>
                </a:ext>
              </a:extLst>
            </p:cNvPr>
            <p:cNvSpPr/>
            <p:nvPr/>
          </p:nvSpPr>
          <p:spPr>
            <a:xfrm>
              <a:off x="0" y="0"/>
              <a:ext cx="4583605" cy="4788220"/>
            </a:xfrm>
            <a:custGeom>
              <a:avLst/>
              <a:gdLst/>
              <a:ahLst/>
              <a:cxnLst/>
              <a:rect l="l" t="t" r="r" b="b"/>
              <a:pathLst>
                <a:path w="4583605" h="4788220">
                  <a:moveTo>
                    <a:pt x="0" y="0"/>
                  </a:moveTo>
                  <a:lnTo>
                    <a:pt x="4583605" y="0"/>
                  </a:lnTo>
                  <a:lnTo>
                    <a:pt x="4583605" y="4788220"/>
                  </a:lnTo>
                  <a:lnTo>
                    <a:pt x="0" y="4788220"/>
                  </a:lnTo>
                  <a:close/>
                </a:path>
              </a:pathLst>
            </a:custGeom>
            <a:gradFill rotWithShape="1">
              <a:gsLst>
                <a:gs pos="0">
                  <a:srgbClr val="27DDDF">
                    <a:alpha val="0"/>
                  </a:srgbClr>
                </a:gs>
                <a:gs pos="100000">
                  <a:srgbClr val="27DDDF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EAE82232-CBA9-1165-4C46-0128AC420548}"/>
                </a:ext>
              </a:extLst>
            </p:cNvPr>
            <p:cNvSpPr txBox="1"/>
            <p:nvPr/>
          </p:nvSpPr>
          <p:spPr>
            <a:xfrm>
              <a:off x="0" y="19050"/>
              <a:ext cx="4583605" cy="47691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1387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2584921A-0934-70F3-FD3C-8FB83AFA5747}"/>
              </a:ext>
            </a:extLst>
          </p:cNvPr>
          <p:cNvGrpSpPr/>
          <p:nvPr/>
        </p:nvGrpSpPr>
        <p:grpSpPr>
          <a:xfrm>
            <a:off x="1613308" y="3358025"/>
            <a:ext cx="911914" cy="911914"/>
            <a:chOff x="0" y="0"/>
            <a:chExt cx="812800" cy="812800"/>
          </a:xfrm>
        </p:grpSpPr>
        <p:sp>
          <p:nvSpPr>
            <p:cNvPr id="104" name="Freeform 3">
              <a:extLst>
                <a:ext uri="{FF2B5EF4-FFF2-40B4-BE49-F238E27FC236}">
                  <a16:creationId xmlns:a16="http://schemas.microsoft.com/office/drawing/2014/main" id="{F07DB2C1-3DD4-B9E2-BBBE-C746D4B8F66D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7E3B2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5" name="TextBox 4">
              <a:extLst>
                <a:ext uri="{FF2B5EF4-FFF2-40B4-BE49-F238E27FC236}">
                  <a16:creationId xmlns:a16="http://schemas.microsoft.com/office/drawing/2014/main" id="{2D24843E-4220-D02E-82FA-762EA3BF4B66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ts val="260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D7822331-E1AC-A09F-8FE2-87B7D31C71EE}"/>
              </a:ext>
            </a:extLst>
          </p:cNvPr>
          <p:cNvGrpSpPr/>
          <p:nvPr/>
        </p:nvGrpSpPr>
        <p:grpSpPr>
          <a:xfrm>
            <a:off x="2542252" y="4842259"/>
            <a:ext cx="911914" cy="911914"/>
            <a:chOff x="0" y="0"/>
            <a:chExt cx="812800" cy="812800"/>
          </a:xfrm>
        </p:grpSpPr>
        <p:sp>
          <p:nvSpPr>
            <p:cNvPr id="102" name="Freeform 6">
              <a:extLst>
                <a:ext uri="{FF2B5EF4-FFF2-40B4-BE49-F238E27FC236}">
                  <a16:creationId xmlns:a16="http://schemas.microsoft.com/office/drawing/2014/main" id="{AED264AE-99C7-AE21-EF38-90641220BA6F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7E3B2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3" name="TextBox 7">
              <a:extLst>
                <a:ext uri="{FF2B5EF4-FFF2-40B4-BE49-F238E27FC236}">
                  <a16:creationId xmlns:a16="http://schemas.microsoft.com/office/drawing/2014/main" id="{1F9D6504-CCB6-B359-A551-AFDCD7AE2E9B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ts val="260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92C812A3-E653-6398-8CB1-8D93D1F22B3A}"/>
              </a:ext>
            </a:extLst>
          </p:cNvPr>
          <p:cNvGrpSpPr/>
          <p:nvPr/>
        </p:nvGrpSpPr>
        <p:grpSpPr>
          <a:xfrm>
            <a:off x="3766789" y="6406024"/>
            <a:ext cx="911914" cy="911914"/>
            <a:chOff x="0" y="0"/>
            <a:chExt cx="812800" cy="812800"/>
          </a:xfrm>
        </p:grpSpPr>
        <p:sp>
          <p:nvSpPr>
            <p:cNvPr id="100" name="Freeform 9">
              <a:extLst>
                <a:ext uri="{FF2B5EF4-FFF2-40B4-BE49-F238E27FC236}">
                  <a16:creationId xmlns:a16="http://schemas.microsoft.com/office/drawing/2014/main" id="{D36D3732-530B-D103-025B-52FCF032DF84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7E3B2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1" name="TextBox 10">
              <a:extLst>
                <a:ext uri="{FF2B5EF4-FFF2-40B4-BE49-F238E27FC236}">
                  <a16:creationId xmlns:a16="http://schemas.microsoft.com/office/drawing/2014/main" id="{00B20F6A-3391-16BF-3B79-B9CA923EFCD2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ts val="260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389D9C1A-E9DD-98D5-5B51-CB0D745C85EC}"/>
              </a:ext>
            </a:extLst>
          </p:cNvPr>
          <p:cNvGrpSpPr/>
          <p:nvPr/>
        </p:nvGrpSpPr>
        <p:grpSpPr>
          <a:xfrm>
            <a:off x="4991327" y="7970438"/>
            <a:ext cx="911914" cy="911914"/>
            <a:chOff x="0" y="0"/>
            <a:chExt cx="812800" cy="812800"/>
          </a:xfrm>
        </p:grpSpPr>
        <p:sp>
          <p:nvSpPr>
            <p:cNvPr id="98" name="Freeform 12">
              <a:extLst>
                <a:ext uri="{FF2B5EF4-FFF2-40B4-BE49-F238E27FC236}">
                  <a16:creationId xmlns:a16="http://schemas.microsoft.com/office/drawing/2014/main" id="{477ABA4E-AE37-CA89-E2C1-A70D209AC154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7E3B2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9" name="TextBox 13">
              <a:extLst>
                <a:ext uri="{FF2B5EF4-FFF2-40B4-BE49-F238E27FC236}">
                  <a16:creationId xmlns:a16="http://schemas.microsoft.com/office/drawing/2014/main" id="{E3BB5D54-4986-09A9-16E2-4293BC8257FA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ts val="260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13D20421-2B47-89F7-15B2-FF5CDFA23F02}"/>
              </a:ext>
            </a:extLst>
          </p:cNvPr>
          <p:cNvGrpSpPr/>
          <p:nvPr/>
        </p:nvGrpSpPr>
        <p:grpSpPr>
          <a:xfrm>
            <a:off x="10236630" y="-1160899"/>
            <a:ext cx="4202211" cy="6003158"/>
            <a:chOff x="0" y="0"/>
            <a:chExt cx="4445000" cy="6350000"/>
          </a:xfrm>
        </p:grpSpPr>
        <p:sp>
          <p:nvSpPr>
            <p:cNvPr id="97" name="Freeform 15">
              <a:extLst>
                <a:ext uri="{FF2B5EF4-FFF2-40B4-BE49-F238E27FC236}">
                  <a16:creationId xmlns:a16="http://schemas.microsoft.com/office/drawing/2014/main" id="{E93E2D08-AA74-CEBC-3D95-2A2E6B5CA62F}"/>
                </a:ext>
              </a:extLst>
            </p:cNvPr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r="-201730"/>
              </a:stretch>
            </a:blip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FC8FF60E-0DF6-276C-460F-D4929301F57D}"/>
              </a:ext>
            </a:extLst>
          </p:cNvPr>
          <p:cNvGrpSpPr/>
          <p:nvPr/>
        </p:nvGrpSpPr>
        <p:grpSpPr>
          <a:xfrm>
            <a:off x="-4953000" y="-1714500"/>
            <a:ext cx="5754080" cy="8220114"/>
            <a:chOff x="0" y="0"/>
            <a:chExt cx="4445000" cy="6350000"/>
          </a:xfrm>
        </p:grpSpPr>
        <p:sp>
          <p:nvSpPr>
            <p:cNvPr id="95" name="Freeform 19">
              <a:extLst>
                <a:ext uri="{FF2B5EF4-FFF2-40B4-BE49-F238E27FC236}">
                  <a16:creationId xmlns:a16="http://schemas.microsoft.com/office/drawing/2014/main" id="{5B815D31-2E58-DE2E-25C7-69C80E427FF3}"/>
                </a:ext>
              </a:extLst>
            </p:cNvPr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r="-201730"/>
              </a:stretch>
            </a:blip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9" name="TextBox 20">
            <a:extLst>
              <a:ext uri="{FF2B5EF4-FFF2-40B4-BE49-F238E27FC236}">
                <a16:creationId xmlns:a16="http://schemas.microsoft.com/office/drawing/2014/main" id="{A985A3FD-3463-DB2E-4EF6-22B86D54F18B}"/>
              </a:ext>
            </a:extLst>
          </p:cNvPr>
          <p:cNvSpPr txBox="1"/>
          <p:nvPr/>
        </p:nvSpPr>
        <p:spPr>
          <a:xfrm>
            <a:off x="2935775" y="1666476"/>
            <a:ext cx="5763947" cy="826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7473"/>
              </a:lnSpc>
              <a:spcBef>
                <a:spcPct val="0"/>
              </a:spcBef>
            </a:pPr>
            <a:r>
              <a:rPr lang="en-US" sz="3600" b="1" dirty="0">
                <a:solidFill>
                  <a:schemeClr val="bg1"/>
                </a:solidFill>
                <a:latin typeface="Arial Bold" panose="020B0704020202020204" pitchFamily="34" charset="0"/>
                <a:cs typeface="Arial Bold" panose="020B0704020202020204" pitchFamily="34" charset="0"/>
              </a:rPr>
              <a:t>Model Architecture</a:t>
            </a:r>
            <a:endParaRPr lang="en-US" sz="3600" dirty="0">
              <a:solidFill>
                <a:schemeClr val="bg1"/>
              </a:solidFill>
              <a:latin typeface="Arial Bold" panose="020B0704020202020204" pitchFamily="34" charset="0"/>
              <a:cs typeface="Arial Bold" panose="020B0704020202020204" pitchFamily="34" charset="0"/>
            </a:endParaRPr>
          </a:p>
        </p:txBody>
      </p:sp>
      <p:sp>
        <p:nvSpPr>
          <p:cNvPr id="80" name="TextBox 21">
            <a:extLst>
              <a:ext uri="{FF2B5EF4-FFF2-40B4-BE49-F238E27FC236}">
                <a16:creationId xmlns:a16="http://schemas.microsoft.com/office/drawing/2014/main" id="{776057A1-5785-1571-98D3-7988FB25CD0C}"/>
              </a:ext>
            </a:extLst>
          </p:cNvPr>
          <p:cNvSpPr txBox="1"/>
          <p:nvPr/>
        </p:nvSpPr>
        <p:spPr>
          <a:xfrm>
            <a:off x="1596278" y="3433436"/>
            <a:ext cx="880028" cy="6848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ts val="5526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4" b="1" i="0" u="none" strike="noStrike" kern="1200" cap="none" spc="0" normalizeH="0" baseline="0" noProof="0" dirty="0">
                <a:ln>
                  <a:noFill/>
                </a:ln>
                <a:solidFill>
                  <a:srgbClr val="051D40"/>
                </a:solidFill>
                <a:effectLst/>
                <a:uLnTx/>
                <a:uFillTx/>
                <a:latin typeface="Almarai Bold"/>
                <a:ea typeface="Almarai Bold"/>
                <a:cs typeface="Almarai Bold"/>
                <a:sym typeface="Almarai Bold"/>
              </a:rPr>
              <a:t>01</a:t>
            </a:r>
          </a:p>
        </p:txBody>
      </p:sp>
      <p:sp>
        <p:nvSpPr>
          <p:cNvPr id="81" name="TextBox 22">
            <a:extLst>
              <a:ext uri="{FF2B5EF4-FFF2-40B4-BE49-F238E27FC236}">
                <a16:creationId xmlns:a16="http://schemas.microsoft.com/office/drawing/2014/main" id="{6EAD1D80-D245-B707-1FEE-80FC99740E34}"/>
              </a:ext>
            </a:extLst>
          </p:cNvPr>
          <p:cNvSpPr txBox="1"/>
          <p:nvPr/>
        </p:nvSpPr>
        <p:spPr>
          <a:xfrm>
            <a:off x="2525222" y="4917670"/>
            <a:ext cx="880028" cy="6848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ts val="5526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4" b="1" i="0" u="none" strike="noStrike" kern="1200" cap="none" spc="0" normalizeH="0" baseline="0" noProof="0">
                <a:ln>
                  <a:noFill/>
                </a:ln>
                <a:solidFill>
                  <a:srgbClr val="051D40"/>
                </a:solidFill>
                <a:effectLst/>
                <a:uLnTx/>
                <a:uFillTx/>
                <a:latin typeface="Almarai Bold"/>
                <a:ea typeface="Almarai Bold"/>
                <a:cs typeface="Almarai Bold"/>
                <a:sym typeface="Almarai Bold"/>
              </a:rPr>
              <a:t>02</a:t>
            </a:r>
          </a:p>
        </p:txBody>
      </p:sp>
      <p:sp>
        <p:nvSpPr>
          <p:cNvPr id="82" name="TextBox 23">
            <a:extLst>
              <a:ext uri="{FF2B5EF4-FFF2-40B4-BE49-F238E27FC236}">
                <a16:creationId xmlns:a16="http://schemas.microsoft.com/office/drawing/2014/main" id="{62314A85-E81C-7D9A-423A-E280A99C4CB6}"/>
              </a:ext>
            </a:extLst>
          </p:cNvPr>
          <p:cNvSpPr txBox="1"/>
          <p:nvPr/>
        </p:nvSpPr>
        <p:spPr>
          <a:xfrm>
            <a:off x="3749760" y="6481435"/>
            <a:ext cx="880028" cy="6848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ts val="5526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4" b="1" i="0" u="none" strike="noStrike" kern="1200" cap="none" spc="0" normalizeH="0" baseline="0" noProof="0">
                <a:ln>
                  <a:noFill/>
                </a:ln>
                <a:solidFill>
                  <a:srgbClr val="051D40"/>
                </a:solidFill>
                <a:effectLst/>
                <a:uLnTx/>
                <a:uFillTx/>
                <a:latin typeface="Almarai Bold"/>
                <a:ea typeface="Almarai Bold"/>
                <a:cs typeface="Almarai Bold"/>
                <a:sym typeface="Almarai Bold"/>
              </a:rPr>
              <a:t>03</a:t>
            </a:r>
          </a:p>
        </p:txBody>
      </p:sp>
      <p:sp>
        <p:nvSpPr>
          <p:cNvPr id="83" name="TextBox 24">
            <a:extLst>
              <a:ext uri="{FF2B5EF4-FFF2-40B4-BE49-F238E27FC236}">
                <a16:creationId xmlns:a16="http://schemas.microsoft.com/office/drawing/2014/main" id="{ED55A33F-3EE6-4AC3-1900-8166614ABE91}"/>
              </a:ext>
            </a:extLst>
          </p:cNvPr>
          <p:cNvSpPr txBox="1"/>
          <p:nvPr/>
        </p:nvSpPr>
        <p:spPr>
          <a:xfrm>
            <a:off x="4974297" y="8045850"/>
            <a:ext cx="880028" cy="6848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ts val="5526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4" b="1" i="0" u="none" strike="noStrike" kern="1200" cap="none" spc="0" normalizeH="0" baseline="0" noProof="0">
                <a:ln>
                  <a:noFill/>
                </a:ln>
                <a:solidFill>
                  <a:srgbClr val="051D40"/>
                </a:solidFill>
                <a:effectLst/>
                <a:uLnTx/>
                <a:uFillTx/>
                <a:latin typeface="Almarai Bold"/>
                <a:ea typeface="Almarai Bold"/>
                <a:cs typeface="Almarai Bold"/>
                <a:sym typeface="Almarai Bold"/>
              </a:rPr>
              <a:t>04</a:t>
            </a:r>
          </a:p>
        </p:txBody>
      </p:sp>
      <p:sp>
        <p:nvSpPr>
          <p:cNvPr id="84" name="TextBox 25">
            <a:extLst>
              <a:ext uri="{FF2B5EF4-FFF2-40B4-BE49-F238E27FC236}">
                <a16:creationId xmlns:a16="http://schemas.microsoft.com/office/drawing/2014/main" id="{CAD50A4C-F68E-61C8-11AD-482C77B5C9C5}"/>
              </a:ext>
            </a:extLst>
          </p:cNvPr>
          <p:cNvSpPr txBox="1"/>
          <p:nvPr/>
        </p:nvSpPr>
        <p:spPr>
          <a:xfrm>
            <a:off x="2820815" y="3380155"/>
            <a:ext cx="6138901" cy="8309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bg1"/>
                </a:solidFill>
                <a:latin typeface="Arial Bold" panose="020B0704020202020204" pitchFamily="34" charset="0"/>
                <a:cs typeface="Arial Bold" panose="020B0704020202020204" pitchFamily="34" charset="0"/>
              </a:rPr>
              <a:t>Frame-by-Frame Feature Extraction</a:t>
            </a:r>
            <a:endParaRPr lang="en-US" dirty="0">
              <a:solidFill>
                <a:schemeClr val="bg1"/>
              </a:solidFill>
              <a:latin typeface="Arial Bold" panose="020B0704020202020204" pitchFamily="34" charset="0"/>
              <a:cs typeface="Arial Bold" panose="020B0704020202020204" pitchFamily="34" charset="0"/>
            </a:endParaRPr>
          </a:p>
          <a:p>
            <a:pPr lvl="1"/>
            <a:r>
              <a:rPr lang="en-US" dirty="0">
                <a:solidFill>
                  <a:schemeClr val="bg1"/>
                </a:solidFill>
                <a:latin typeface="Arial "/>
                <a:cs typeface="Arial Bold" panose="020B0704020202020204" pitchFamily="34" charset="0"/>
              </a:rPr>
              <a:t>A </a:t>
            </a:r>
            <a:r>
              <a:rPr lang="en-US" dirty="0" err="1">
                <a:solidFill>
                  <a:schemeClr val="bg1"/>
                </a:solidFill>
                <a:latin typeface="Arial "/>
                <a:cs typeface="Arial Bold" panose="020B0704020202020204" pitchFamily="34" charset="0"/>
              </a:rPr>
              <a:t>TimeDistributed</a:t>
            </a:r>
            <a:r>
              <a:rPr lang="en-US" dirty="0">
                <a:solidFill>
                  <a:schemeClr val="bg1"/>
                </a:solidFill>
                <a:latin typeface="Arial "/>
                <a:cs typeface="Arial Bold" panose="020B0704020202020204" pitchFamily="34" charset="0"/>
              </a:rPr>
              <a:t> layer applies our feature extractor (MobileNetV2).</a:t>
            </a:r>
          </a:p>
        </p:txBody>
      </p:sp>
      <p:sp>
        <p:nvSpPr>
          <p:cNvPr id="85" name="TextBox 26">
            <a:extLst>
              <a:ext uri="{FF2B5EF4-FFF2-40B4-BE49-F238E27FC236}">
                <a16:creationId xmlns:a16="http://schemas.microsoft.com/office/drawing/2014/main" id="{BD574146-E04C-50C6-0C7A-D2C8218FBACE}"/>
              </a:ext>
            </a:extLst>
          </p:cNvPr>
          <p:cNvSpPr txBox="1"/>
          <p:nvPr/>
        </p:nvSpPr>
        <p:spPr>
          <a:xfrm>
            <a:off x="3749760" y="4864388"/>
            <a:ext cx="6138901" cy="8617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solidFill>
                  <a:schemeClr val="bg1"/>
                </a:solidFill>
                <a:latin typeface="Arial Bold" panose="020B0704020202020204" pitchFamily="34" charset="0"/>
                <a:cs typeface="Arial Bold" panose="020B0704020202020204" pitchFamily="34" charset="0"/>
              </a:rPr>
              <a:t>Sequential Feature Analysis</a:t>
            </a:r>
            <a:endParaRPr lang="en-US" sz="2000" dirty="0">
              <a:solidFill>
                <a:schemeClr val="bg1"/>
              </a:solidFill>
              <a:latin typeface="Arial Bold" panose="020B0704020202020204" pitchFamily="34" charset="0"/>
              <a:cs typeface="Arial Bold" panose="020B0704020202020204" pitchFamily="34" charset="0"/>
            </a:endParaRPr>
          </a:p>
          <a:p>
            <a:pPr lvl="1"/>
            <a:r>
              <a:rPr lang="en-US" b="1" dirty="0">
                <a:solidFill>
                  <a:schemeClr val="bg1"/>
                </a:solidFill>
              </a:rPr>
              <a:t>Bidirectional LSTM</a:t>
            </a:r>
            <a:r>
              <a:rPr lang="en-US" dirty="0">
                <a:solidFill>
                  <a:schemeClr val="bg1"/>
                </a:solidFill>
              </a:rPr>
              <a:t>, understanding motion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 and context over time.</a:t>
            </a:r>
          </a:p>
        </p:txBody>
      </p:sp>
      <p:sp>
        <p:nvSpPr>
          <p:cNvPr id="86" name="TextBox 27">
            <a:extLst>
              <a:ext uri="{FF2B5EF4-FFF2-40B4-BE49-F238E27FC236}">
                <a16:creationId xmlns:a16="http://schemas.microsoft.com/office/drawing/2014/main" id="{3F6AB862-984E-A418-3971-EA625685C737}"/>
              </a:ext>
            </a:extLst>
          </p:cNvPr>
          <p:cNvSpPr txBox="1"/>
          <p:nvPr/>
        </p:nvSpPr>
        <p:spPr>
          <a:xfrm>
            <a:off x="4974297" y="6428153"/>
            <a:ext cx="6138901" cy="8309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  <a:latin typeface="Arial Bold" panose="020B0704020202020204" pitchFamily="34" charset="0"/>
                <a:cs typeface="Arial Bold" panose="020B0704020202020204" pitchFamily="34" charset="0"/>
              </a:rPr>
              <a:t>Advanced Contextual Understanding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By processing the Bi-LSTM model, reducing confusion between real violence and similar high-energy movements.</a:t>
            </a:r>
          </a:p>
        </p:txBody>
      </p:sp>
      <p:sp>
        <p:nvSpPr>
          <p:cNvPr id="87" name="TextBox 28">
            <a:extLst>
              <a:ext uri="{FF2B5EF4-FFF2-40B4-BE49-F238E27FC236}">
                <a16:creationId xmlns:a16="http://schemas.microsoft.com/office/drawing/2014/main" id="{D538E004-8A30-0347-CCF9-49E65D1BD84E}"/>
              </a:ext>
            </a:extLst>
          </p:cNvPr>
          <p:cNvSpPr txBox="1"/>
          <p:nvPr/>
        </p:nvSpPr>
        <p:spPr>
          <a:xfrm>
            <a:off x="6091380" y="8122679"/>
            <a:ext cx="6138901" cy="5539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bg1"/>
                </a:solidFill>
                <a:latin typeface="Arial Bold" panose="020B0704020202020204" pitchFamily="34" charset="0"/>
                <a:cs typeface="Arial Bold" panose="020B0704020202020204" pitchFamily="34" charset="0"/>
              </a:rPr>
              <a:t>Final Classification</a:t>
            </a:r>
            <a:r>
              <a:rPr lang="en-US" dirty="0">
                <a:solidFill>
                  <a:schemeClr val="bg1"/>
                </a:solidFill>
                <a:latin typeface="Arial Bold" panose="020B0704020202020204" pitchFamily="34" charset="0"/>
                <a:cs typeface="Arial Bold" panose="020B0704020202020204" pitchFamily="34" charset="0"/>
              </a:rPr>
              <a:t>:</a:t>
            </a:r>
            <a:br>
              <a:rPr lang="en-US" dirty="0">
                <a:solidFill>
                  <a:schemeClr val="bg1"/>
                </a:solidFill>
                <a:latin typeface="Arial Bold" panose="020B0704020202020204" pitchFamily="34" charset="0"/>
                <a:cs typeface="Arial Bold" panose="020B0704020202020204" pitchFamily="34" charset="0"/>
              </a:rPr>
            </a:br>
            <a:r>
              <a:rPr lang="en-US" dirty="0">
                <a:solidFill>
                  <a:schemeClr val="bg1"/>
                </a:solidFill>
                <a:latin typeface="Arial Bold" panose="020B0704020202020204" pitchFamily="34" charset="0"/>
                <a:cs typeface="Arial Bold" panose="020B0704020202020204" pitchFamily="34" charset="0"/>
              </a:rPr>
              <a:t>     </a:t>
            </a:r>
            <a:r>
              <a:rPr lang="en-US" b="1" dirty="0">
                <a:solidFill>
                  <a:schemeClr val="bg1"/>
                </a:solidFill>
                <a:latin typeface="Arial "/>
                <a:cs typeface="Arial Bold" panose="020B0704020202020204" pitchFamily="34" charset="0"/>
              </a:rPr>
              <a:t>"Violence"</a:t>
            </a:r>
            <a:r>
              <a:rPr lang="en-US" dirty="0">
                <a:solidFill>
                  <a:schemeClr val="bg1"/>
                </a:solidFill>
                <a:latin typeface="Arial "/>
                <a:cs typeface="Arial Bold" panose="020B0704020202020204" pitchFamily="34" charset="0"/>
              </a:rPr>
              <a:t> or </a:t>
            </a:r>
            <a:r>
              <a:rPr lang="en-US" b="1" dirty="0">
                <a:solidFill>
                  <a:schemeClr val="bg1"/>
                </a:solidFill>
                <a:latin typeface="Arial "/>
                <a:cs typeface="Arial Bold" panose="020B0704020202020204" pitchFamily="34" charset="0"/>
              </a:rPr>
              <a:t>"Non-Violence"</a:t>
            </a:r>
            <a:r>
              <a:rPr lang="en-US" dirty="0">
                <a:solidFill>
                  <a:schemeClr val="bg1"/>
                </a:solidFill>
                <a:latin typeface="Arial "/>
                <a:cs typeface="Arial Bold" panose="020B0704020202020204" pitchFamily="34" charset="0"/>
              </a:rPr>
              <a:t>.</a:t>
            </a:r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A1B68B0A-E94C-43C7-21E9-38A66335923F}"/>
              </a:ext>
            </a:extLst>
          </p:cNvPr>
          <p:cNvGrpSpPr/>
          <p:nvPr/>
        </p:nvGrpSpPr>
        <p:grpSpPr>
          <a:xfrm rot="5400000">
            <a:off x="1364466" y="1666476"/>
            <a:ext cx="1224824" cy="1224824"/>
            <a:chOff x="0" y="0"/>
            <a:chExt cx="812800" cy="812800"/>
          </a:xfrm>
        </p:grpSpPr>
        <p:sp>
          <p:nvSpPr>
            <p:cNvPr id="92" name="Freeform 34">
              <a:extLst>
                <a:ext uri="{FF2B5EF4-FFF2-40B4-BE49-F238E27FC236}">
                  <a16:creationId xmlns:a16="http://schemas.microsoft.com/office/drawing/2014/main" id="{0CF9FA58-DCA7-EBDF-A8D3-E3BDCD46D0DD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26211" r="-126211"/>
              </a:stretch>
            </a:blip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91" name="TextBox 35">
            <a:extLst>
              <a:ext uri="{FF2B5EF4-FFF2-40B4-BE49-F238E27FC236}">
                <a16:creationId xmlns:a16="http://schemas.microsoft.com/office/drawing/2014/main" id="{D3BA5BBD-8705-83EC-0803-BF795795576B}"/>
              </a:ext>
            </a:extLst>
          </p:cNvPr>
          <p:cNvSpPr txBox="1"/>
          <p:nvPr/>
        </p:nvSpPr>
        <p:spPr>
          <a:xfrm>
            <a:off x="1248755" y="1809328"/>
            <a:ext cx="1456246" cy="8564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ts val="6817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94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marai Bold"/>
                <a:ea typeface="Almarai Bold"/>
                <a:cs typeface="Almarai Bold"/>
                <a:sym typeface="Almarai Bold"/>
              </a:rPr>
              <a:t>02</a:t>
            </a:r>
          </a:p>
        </p:txBody>
      </p:sp>
      <p:sp>
        <p:nvSpPr>
          <p:cNvPr id="107" name="Freeform 2">
            <a:extLst>
              <a:ext uri="{FF2B5EF4-FFF2-40B4-BE49-F238E27FC236}">
                <a16:creationId xmlns:a16="http://schemas.microsoft.com/office/drawing/2014/main" id="{8B28EFF2-574F-68E8-9FA9-6E1362667F85}"/>
              </a:ext>
            </a:extLst>
          </p:cNvPr>
          <p:cNvSpPr/>
          <p:nvPr/>
        </p:nvSpPr>
        <p:spPr>
          <a:xfrm>
            <a:off x="1074577" y="845799"/>
            <a:ext cx="499539" cy="503199"/>
          </a:xfrm>
          <a:custGeom>
            <a:avLst/>
            <a:gdLst/>
            <a:ahLst/>
            <a:cxnLst/>
            <a:rect l="l" t="t" r="r" b="b"/>
            <a:pathLst>
              <a:path w="499539" h="503199">
                <a:moveTo>
                  <a:pt x="0" y="0"/>
                </a:moveTo>
                <a:lnTo>
                  <a:pt x="499540" y="0"/>
                </a:lnTo>
                <a:lnTo>
                  <a:pt x="499540" y="503199"/>
                </a:lnTo>
                <a:lnTo>
                  <a:pt x="0" y="50319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Freeform 2">
            <a:extLst>
              <a:ext uri="{FF2B5EF4-FFF2-40B4-BE49-F238E27FC236}">
                <a16:creationId xmlns:a16="http://schemas.microsoft.com/office/drawing/2014/main" id="{0ED560AF-7022-2EE1-FE92-D08D9E189AD6}"/>
              </a:ext>
            </a:extLst>
          </p:cNvPr>
          <p:cNvSpPr/>
          <p:nvPr/>
        </p:nvSpPr>
        <p:spPr>
          <a:xfrm>
            <a:off x="1074577" y="845799"/>
            <a:ext cx="499539" cy="503199"/>
          </a:xfrm>
          <a:custGeom>
            <a:avLst/>
            <a:gdLst/>
            <a:ahLst/>
            <a:cxnLst/>
            <a:rect l="l" t="t" r="r" b="b"/>
            <a:pathLst>
              <a:path w="499539" h="503199">
                <a:moveTo>
                  <a:pt x="0" y="0"/>
                </a:moveTo>
                <a:lnTo>
                  <a:pt x="499540" y="0"/>
                </a:lnTo>
                <a:lnTo>
                  <a:pt x="499540" y="503199"/>
                </a:lnTo>
                <a:lnTo>
                  <a:pt x="0" y="50319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24">
            <a:extLst>
              <a:ext uri="{FF2B5EF4-FFF2-40B4-BE49-F238E27FC236}">
                <a16:creationId xmlns:a16="http://schemas.microsoft.com/office/drawing/2014/main" id="{B172039C-70C4-3B07-223B-20C99A5B33E3}"/>
              </a:ext>
            </a:extLst>
          </p:cNvPr>
          <p:cNvSpPr txBox="1"/>
          <p:nvPr/>
        </p:nvSpPr>
        <p:spPr>
          <a:xfrm>
            <a:off x="1795032" y="930452"/>
            <a:ext cx="1823801" cy="2949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267"/>
              </a:lnSpc>
            </a:pPr>
            <a:r>
              <a:rPr lang="en-US" sz="2400" b="1" dirty="0" err="1">
                <a:solidFill>
                  <a:schemeClr val="bg2"/>
                </a:solidFill>
                <a:latin typeface="Arial Bold" panose="020B0704020202020204" pitchFamily="34" charset="0"/>
                <a:cs typeface="Arial Bold" panose="020B0704020202020204" pitchFamily="34" charset="0"/>
              </a:rPr>
              <a:t>VioDetect</a:t>
            </a:r>
            <a:r>
              <a:rPr lang="en-US" sz="2400" b="1" dirty="0">
                <a:solidFill>
                  <a:schemeClr val="bg2"/>
                </a:solidFill>
                <a:latin typeface="Arial Bold" panose="020B0704020202020204" pitchFamily="34" charset="0"/>
                <a:cs typeface="Arial Bold" panose="020B0704020202020204" pitchFamily="34" charset="0"/>
              </a:rPr>
              <a:t> AI</a:t>
            </a:r>
            <a:endParaRPr lang="en-US" sz="3200" b="1" spc="-41" dirty="0">
              <a:solidFill>
                <a:schemeClr val="bg2"/>
              </a:solidFill>
              <a:latin typeface="Arial Bold" panose="020B0704020202020204" pitchFamily="34" charset="0"/>
              <a:ea typeface="Arial Bold"/>
              <a:cs typeface="Arial Bold" panose="020B0704020202020204" pitchFamily="34" charset="0"/>
              <a:sym typeface="Arial Bold"/>
            </a:endParaRPr>
          </a:p>
        </p:txBody>
      </p:sp>
      <p:pic>
        <p:nvPicPr>
          <p:cNvPr id="5" name="Image 0" descr="preencoded.png">
            <a:extLst>
              <a:ext uri="{FF2B5EF4-FFF2-40B4-BE49-F238E27FC236}">
                <a16:creationId xmlns:a16="http://schemas.microsoft.com/office/drawing/2014/main" id="{79A1B532-AE78-DFA5-3D0D-E9A6C8CF93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55875" y="4190482"/>
            <a:ext cx="3444194" cy="516629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028587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/>
      <p:bldP spid="81" grpId="0"/>
      <p:bldP spid="82" grpId="0"/>
      <p:bldP spid="83" grpId="0"/>
      <p:bldP spid="84" grpId="0"/>
      <p:bldP spid="85" grpId="0"/>
      <p:bldP spid="86" grpId="0"/>
      <p:bldP spid="8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51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D77E135-F53C-68B8-34D1-1D951AB9C8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4D9D3435-51F3-D782-4FC8-1789911BF624}"/>
              </a:ext>
            </a:extLst>
          </p:cNvPr>
          <p:cNvGrpSpPr/>
          <p:nvPr/>
        </p:nvGrpSpPr>
        <p:grpSpPr>
          <a:xfrm rot="-4011154">
            <a:off x="14044924" y="2004875"/>
            <a:ext cx="17403374" cy="18180272"/>
            <a:chOff x="0" y="0"/>
            <a:chExt cx="4583605" cy="478822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D2BB7334-E2D2-14C9-219D-BB04F364EF81}"/>
                </a:ext>
              </a:extLst>
            </p:cNvPr>
            <p:cNvSpPr/>
            <p:nvPr/>
          </p:nvSpPr>
          <p:spPr>
            <a:xfrm>
              <a:off x="0" y="0"/>
              <a:ext cx="4583605" cy="4788220"/>
            </a:xfrm>
            <a:custGeom>
              <a:avLst/>
              <a:gdLst/>
              <a:ahLst/>
              <a:cxnLst/>
              <a:rect l="l" t="t" r="r" b="b"/>
              <a:pathLst>
                <a:path w="4583605" h="4788220">
                  <a:moveTo>
                    <a:pt x="0" y="0"/>
                  </a:moveTo>
                  <a:lnTo>
                    <a:pt x="4583605" y="0"/>
                  </a:lnTo>
                  <a:lnTo>
                    <a:pt x="4583605" y="4788220"/>
                  </a:lnTo>
                  <a:lnTo>
                    <a:pt x="0" y="4788220"/>
                  </a:lnTo>
                  <a:close/>
                </a:path>
              </a:pathLst>
            </a:custGeom>
            <a:gradFill rotWithShape="1">
              <a:gsLst>
                <a:gs pos="0">
                  <a:srgbClr val="27DDDF">
                    <a:alpha val="0"/>
                  </a:srgbClr>
                </a:gs>
                <a:gs pos="100000">
                  <a:srgbClr val="27DDDF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A58BE60B-5CA5-B020-6621-52D067138C39}"/>
                </a:ext>
              </a:extLst>
            </p:cNvPr>
            <p:cNvSpPr txBox="1"/>
            <p:nvPr/>
          </p:nvSpPr>
          <p:spPr>
            <a:xfrm>
              <a:off x="0" y="19050"/>
              <a:ext cx="4583605" cy="47691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1387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8754047B-1E42-4144-235D-2324898D603E}"/>
              </a:ext>
            </a:extLst>
          </p:cNvPr>
          <p:cNvGrpSpPr/>
          <p:nvPr/>
        </p:nvGrpSpPr>
        <p:grpSpPr>
          <a:xfrm>
            <a:off x="1613308" y="3365366"/>
            <a:ext cx="911914" cy="911914"/>
            <a:chOff x="0" y="0"/>
            <a:chExt cx="812800" cy="812800"/>
          </a:xfrm>
        </p:grpSpPr>
        <p:sp>
          <p:nvSpPr>
            <p:cNvPr id="104" name="Freeform 3">
              <a:extLst>
                <a:ext uri="{FF2B5EF4-FFF2-40B4-BE49-F238E27FC236}">
                  <a16:creationId xmlns:a16="http://schemas.microsoft.com/office/drawing/2014/main" id="{0611638F-50BB-8BC8-DD6F-FCB145626201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7E3B2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5" name="TextBox 4">
              <a:extLst>
                <a:ext uri="{FF2B5EF4-FFF2-40B4-BE49-F238E27FC236}">
                  <a16:creationId xmlns:a16="http://schemas.microsoft.com/office/drawing/2014/main" id="{59D5D87F-65E2-1B6D-64B1-BC00C6934B21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ts val="260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EFD5A0E8-6061-A2CC-8639-94BB5649E1F4}"/>
              </a:ext>
            </a:extLst>
          </p:cNvPr>
          <p:cNvGrpSpPr/>
          <p:nvPr/>
        </p:nvGrpSpPr>
        <p:grpSpPr>
          <a:xfrm>
            <a:off x="2542252" y="4849600"/>
            <a:ext cx="911914" cy="911914"/>
            <a:chOff x="0" y="0"/>
            <a:chExt cx="812800" cy="812800"/>
          </a:xfrm>
        </p:grpSpPr>
        <p:sp>
          <p:nvSpPr>
            <p:cNvPr id="102" name="Freeform 6">
              <a:extLst>
                <a:ext uri="{FF2B5EF4-FFF2-40B4-BE49-F238E27FC236}">
                  <a16:creationId xmlns:a16="http://schemas.microsoft.com/office/drawing/2014/main" id="{F5A22E39-5805-2429-3239-80A8E7E64726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7E3B2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3" name="TextBox 7">
              <a:extLst>
                <a:ext uri="{FF2B5EF4-FFF2-40B4-BE49-F238E27FC236}">
                  <a16:creationId xmlns:a16="http://schemas.microsoft.com/office/drawing/2014/main" id="{48542E48-43B0-3547-6C58-07DDBFA8CCF6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ts val="260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9C051396-4DAE-4BE7-D8BB-DE5611607B74}"/>
              </a:ext>
            </a:extLst>
          </p:cNvPr>
          <p:cNvGrpSpPr/>
          <p:nvPr/>
        </p:nvGrpSpPr>
        <p:grpSpPr>
          <a:xfrm>
            <a:off x="3766789" y="6413365"/>
            <a:ext cx="911914" cy="911914"/>
            <a:chOff x="0" y="0"/>
            <a:chExt cx="812800" cy="812800"/>
          </a:xfrm>
        </p:grpSpPr>
        <p:sp>
          <p:nvSpPr>
            <p:cNvPr id="100" name="Freeform 9">
              <a:extLst>
                <a:ext uri="{FF2B5EF4-FFF2-40B4-BE49-F238E27FC236}">
                  <a16:creationId xmlns:a16="http://schemas.microsoft.com/office/drawing/2014/main" id="{A351D395-4C83-53B4-06BC-71BB9CB136C6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7E3B2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1" name="TextBox 10">
              <a:extLst>
                <a:ext uri="{FF2B5EF4-FFF2-40B4-BE49-F238E27FC236}">
                  <a16:creationId xmlns:a16="http://schemas.microsoft.com/office/drawing/2014/main" id="{2E27B5F0-707E-3CA9-3A1E-B878C66A721D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ts val="260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E53B125D-CF91-89B0-8B5B-50209CBAD3F0}"/>
              </a:ext>
            </a:extLst>
          </p:cNvPr>
          <p:cNvGrpSpPr/>
          <p:nvPr/>
        </p:nvGrpSpPr>
        <p:grpSpPr>
          <a:xfrm>
            <a:off x="4991327" y="7977779"/>
            <a:ext cx="911914" cy="911914"/>
            <a:chOff x="0" y="0"/>
            <a:chExt cx="812800" cy="812800"/>
          </a:xfrm>
        </p:grpSpPr>
        <p:sp>
          <p:nvSpPr>
            <p:cNvPr id="98" name="Freeform 12">
              <a:extLst>
                <a:ext uri="{FF2B5EF4-FFF2-40B4-BE49-F238E27FC236}">
                  <a16:creationId xmlns:a16="http://schemas.microsoft.com/office/drawing/2014/main" id="{72CBE776-5F39-703F-3F23-5C89626D94F3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7E3B2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9" name="TextBox 13">
              <a:extLst>
                <a:ext uri="{FF2B5EF4-FFF2-40B4-BE49-F238E27FC236}">
                  <a16:creationId xmlns:a16="http://schemas.microsoft.com/office/drawing/2014/main" id="{BBAFEDEF-23CB-C13A-5002-D2CFBB40E413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ts val="260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2E80ECC4-6219-933E-1E4E-D14BB8C7638D}"/>
              </a:ext>
            </a:extLst>
          </p:cNvPr>
          <p:cNvGrpSpPr/>
          <p:nvPr/>
        </p:nvGrpSpPr>
        <p:grpSpPr>
          <a:xfrm>
            <a:off x="10236630" y="-1153558"/>
            <a:ext cx="4202211" cy="6003158"/>
            <a:chOff x="0" y="0"/>
            <a:chExt cx="4445000" cy="6350000"/>
          </a:xfrm>
        </p:grpSpPr>
        <p:sp>
          <p:nvSpPr>
            <p:cNvPr id="97" name="Freeform 15">
              <a:extLst>
                <a:ext uri="{FF2B5EF4-FFF2-40B4-BE49-F238E27FC236}">
                  <a16:creationId xmlns:a16="http://schemas.microsoft.com/office/drawing/2014/main" id="{ED322880-C377-1909-7374-1ABD88592055}"/>
                </a:ext>
              </a:extLst>
            </p:cNvPr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r="-201730"/>
              </a:stretch>
            </a:blip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AB70AAB9-6892-D736-3363-9D0C65075444}"/>
              </a:ext>
            </a:extLst>
          </p:cNvPr>
          <p:cNvGrpSpPr/>
          <p:nvPr/>
        </p:nvGrpSpPr>
        <p:grpSpPr>
          <a:xfrm>
            <a:off x="-4953000" y="-1707159"/>
            <a:ext cx="5754080" cy="8220114"/>
            <a:chOff x="0" y="0"/>
            <a:chExt cx="4445000" cy="6350000"/>
          </a:xfrm>
        </p:grpSpPr>
        <p:sp>
          <p:nvSpPr>
            <p:cNvPr id="95" name="Freeform 19">
              <a:extLst>
                <a:ext uri="{FF2B5EF4-FFF2-40B4-BE49-F238E27FC236}">
                  <a16:creationId xmlns:a16="http://schemas.microsoft.com/office/drawing/2014/main" id="{EE44F630-D950-5B0D-696E-4ADD567ED10D}"/>
                </a:ext>
              </a:extLst>
            </p:cNvPr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r="-201730"/>
              </a:stretch>
            </a:blip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9" name="TextBox 20">
            <a:extLst>
              <a:ext uri="{FF2B5EF4-FFF2-40B4-BE49-F238E27FC236}">
                <a16:creationId xmlns:a16="http://schemas.microsoft.com/office/drawing/2014/main" id="{B186EB69-C200-B626-3D45-6E893E79B569}"/>
              </a:ext>
            </a:extLst>
          </p:cNvPr>
          <p:cNvSpPr txBox="1"/>
          <p:nvPr/>
        </p:nvSpPr>
        <p:spPr>
          <a:xfrm>
            <a:off x="2818689" y="1853949"/>
            <a:ext cx="5763947" cy="4924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solidFill>
                  <a:schemeClr val="bg1"/>
                </a:solidFill>
                <a:latin typeface="Arial Bold" panose="020B0704020202020204" pitchFamily="34" charset="0"/>
                <a:cs typeface="Arial Bold" panose="020B0704020202020204" pitchFamily="34" charset="0"/>
              </a:rPr>
              <a:t>MobileNetV2</a:t>
            </a:r>
            <a:endParaRPr lang="en-US" sz="3200" dirty="0">
              <a:solidFill>
                <a:schemeClr val="bg1"/>
              </a:solidFill>
              <a:latin typeface="Arial Bold" panose="020B0704020202020204" pitchFamily="34" charset="0"/>
              <a:cs typeface="Arial Bold" panose="020B0704020202020204" pitchFamily="34" charset="0"/>
            </a:endParaRPr>
          </a:p>
        </p:txBody>
      </p:sp>
      <p:sp>
        <p:nvSpPr>
          <p:cNvPr id="80" name="TextBox 21">
            <a:extLst>
              <a:ext uri="{FF2B5EF4-FFF2-40B4-BE49-F238E27FC236}">
                <a16:creationId xmlns:a16="http://schemas.microsoft.com/office/drawing/2014/main" id="{2AA9FFC9-EB1E-52E6-B2AA-4D4B20AC6DCB}"/>
              </a:ext>
            </a:extLst>
          </p:cNvPr>
          <p:cNvSpPr txBox="1"/>
          <p:nvPr/>
        </p:nvSpPr>
        <p:spPr>
          <a:xfrm>
            <a:off x="1596278" y="3440777"/>
            <a:ext cx="880028" cy="6848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ts val="5526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4" b="1" i="0" u="none" strike="noStrike" kern="1200" cap="none" spc="0" normalizeH="0" baseline="0" noProof="0" dirty="0">
                <a:ln>
                  <a:noFill/>
                </a:ln>
                <a:solidFill>
                  <a:srgbClr val="051D40"/>
                </a:solidFill>
                <a:effectLst/>
                <a:uLnTx/>
                <a:uFillTx/>
                <a:latin typeface="Almarai Bold"/>
                <a:ea typeface="Almarai Bold"/>
                <a:cs typeface="Almarai Bold"/>
                <a:sym typeface="Almarai Bold"/>
              </a:rPr>
              <a:t>01</a:t>
            </a:r>
          </a:p>
        </p:txBody>
      </p:sp>
      <p:sp>
        <p:nvSpPr>
          <p:cNvPr id="81" name="TextBox 22">
            <a:extLst>
              <a:ext uri="{FF2B5EF4-FFF2-40B4-BE49-F238E27FC236}">
                <a16:creationId xmlns:a16="http://schemas.microsoft.com/office/drawing/2014/main" id="{92A19E00-1EDD-7FA9-446D-A2437BFFF3A5}"/>
              </a:ext>
            </a:extLst>
          </p:cNvPr>
          <p:cNvSpPr txBox="1"/>
          <p:nvPr/>
        </p:nvSpPr>
        <p:spPr>
          <a:xfrm>
            <a:off x="2525222" y="4925011"/>
            <a:ext cx="880028" cy="6848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ts val="5526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4" b="1" i="0" u="none" strike="noStrike" kern="1200" cap="none" spc="0" normalizeH="0" baseline="0" noProof="0">
                <a:ln>
                  <a:noFill/>
                </a:ln>
                <a:solidFill>
                  <a:srgbClr val="051D40"/>
                </a:solidFill>
                <a:effectLst/>
                <a:uLnTx/>
                <a:uFillTx/>
                <a:latin typeface="Almarai Bold"/>
                <a:ea typeface="Almarai Bold"/>
                <a:cs typeface="Almarai Bold"/>
                <a:sym typeface="Almarai Bold"/>
              </a:rPr>
              <a:t>02</a:t>
            </a:r>
          </a:p>
        </p:txBody>
      </p:sp>
      <p:sp>
        <p:nvSpPr>
          <p:cNvPr id="82" name="TextBox 23">
            <a:extLst>
              <a:ext uri="{FF2B5EF4-FFF2-40B4-BE49-F238E27FC236}">
                <a16:creationId xmlns:a16="http://schemas.microsoft.com/office/drawing/2014/main" id="{A48D0E43-8573-DEB3-2D70-C3D06E68A146}"/>
              </a:ext>
            </a:extLst>
          </p:cNvPr>
          <p:cNvSpPr txBox="1"/>
          <p:nvPr/>
        </p:nvSpPr>
        <p:spPr>
          <a:xfrm>
            <a:off x="3749760" y="6488776"/>
            <a:ext cx="880028" cy="6848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ts val="5526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4" b="1" i="0" u="none" strike="noStrike" kern="1200" cap="none" spc="0" normalizeH="0" baseline="0" noProof="0">
                <a:ln>
                  <a:noFill/>
                </a:ln>
                <a:solidFill>
                  <a:srgbClr val="051D40"/>
                </a:solidFill>
                <a:effectLst/>
                <a:uLnTx/>
                <a:uFillTx/>
                <a:latin typeface="Almarai Bold"/>
                <a:ea typeface="Almarai Bold"/>
                <a:cs typeface="Almarai Bold"/>
                <a:sym typeface="Almarai Bold"/>
              </a:rPr>
              <a:t>03</a:t>
            </a:r>
          </a:p>
        </p:txBody>
      </p:sp>
      <p:sp>
        <p:nvSpPr>
          <p:cNvPr id="83" name="TextBox 24">
            <a:extLst>
              <a:ext uri="{FF2B5EF4-FFF2-40B4-BE49-F238E27FC236}">
                <a16:creationId xmlns:a16="http://schemas.microsoft.com/office/drawing/2014/main" id="{6864CD54-24E8-01FC-8358-D1D5F4C4EE21}"/>
              </a:ext>
            </a:extLst>
          </p:cNvPr>
          <p:cNvSpPr txBox="1"/>
          <p:nvPr/>
        </p:nvSpPr>
        <p:spPr>
          <a:xfrm>
            <a:off x="4974297" y="8053191"/>
            <a:ext cx="880028" cy="6848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ts val="5526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4" b="1" i="0" u="none" strike="noStrike" kern="1200" cap="none" spc="0" normalizeH="0" baseline="0" noProof="0">
                <a:ln>
                  <a:noFill/>
                </a:ln>
                <a:solidFill>
                  <a:srgbClr val="051D40"/>
                </a:solidFill>
                <a:effectLst/>
                <a:uLnTx/>
                <a:uFillTx/>
                <a:latin typeface="Almarai Bold"/>
                <a:ea typeface="Almarai Bold"/>
                <a:cs typeface="Almarai Bold"/>
                <a:sym typeface="Almarai Bold"/>
              </a:rPr>
              <a:t>04</a:t>
            </a:r>
          </a:p>
        </p:txBody>
      </p:sp>
      <p:sp>
        <p:nvSpPr>
          <p:cNvPr id="84" name="TextBox 25">
            <a:extLst>
              <a:ext uri="{FF2B5EF4-FFF2-40B4-BE49-F238E27FC236}">
                <a16:creationId xmlns:a16="http://schemas.microsoft.com/office/drawing/2014/main" id="{CD51FCE4-3349-0B77-83A8-60C6A2F56B6F}"/>
              </a:ext>
            </a:extLst>
          </p:cNvPr>
          <p:cNvSpPr txBox="1"/>
          <p:nvPr/>
        </p:nvSpPr>
        <p:spPr>
          <a:xfrm>
            <a:off x="2820815" y="3387496"/>
            <a:ext cx="6138901" cy="3693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sz="2400" b="1" dirty="0">
                <a:solidFill>
                  <a:schemeClr val="bg1"/>
                </a:solidFill>
                <a:latin typeface="Arial Bold" panose="020B0704020202020204" pitchFamily="34" charset="0"/>
                <a:cs typeface="Arial Bold" panose="020B0704020202020204" pitchFamily="34" charset="0"/>
              </a:rPr>
              <a:t>A Lightweight &amp; Efficient CNN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Bold" panose="020B0704020202020204" pitchFamily="34" charset="0"/>
              <a:cs typeface="Arial Bold" panose="020B0704020202020204" pitchFamily="34" charset="0"/>
            </a:endParaRPr>
          </a:p>
        </p:txBody>
      </p:sp>
      <p:sp>
        <p:nvSpPr>
          <p:cNvPr id="85" name="TextBox 26">
            <a:extLst>
              <a:ext uri="{FF2B5EF4-FFF2-40B4-BE49-F238E27FC236}">
                <a16:creationId xmlns:a16="http://schemas.microsoft.com/office/drawing/2014/main" id="{DFD11370-A4EE-58A3-4A95-B98F24DCA3C3}"/>
              </a:ext>
            </a:extLst>
          </p:cNvPr>
          <p:cNvSpPr txBox="1"/>
          <p:nvPr/>
        </p:nvSpPr>
        <p:spPr>
          <a:xfrm>
            <a:off x="3749760" y="4871729"/>
            <a:ext cx="6138901" cy="3693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sz="2400" b="1" dirty="0">
                <a:solidFill>
                  <a:schemeClr val="bg1"/>
                </a:solidFill>
                <a:latin typeface="Arial Bold" panose="020B0704020202020204" pitchFamily="34" charset="0"/>
                <a:cs typeface="Arial Bold" panose="020B0704020202020204" pitchFamily="34" charset="0"/>
              </a:rPr>
              <a:t>Enabling Real-Time Performance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Bold" panose="020B0704020202020204" pitchFamily="34" charset="0"/>
              <a:cs typeface="Arial Bold" panose="020B0704020202020204" pitchFamily="34" charset="0"/>
            </a:endParaRPr>
          </a:p>
        </p:txBody>
      </p:sp>
      <p:sp>
        <p:nvSpPr>
          <p:cNvPr id="86" name="TextBox 27">
            <a:extLst>
              <a:ext uri="{FF2B5EF4-FFF2-40B4-BE49-F238E27FC236}">
                <a16:creationId xmlns:a16="http://schemas.microsoft.com/office/drawing/2014/main" id="{43CE0BF0-CD90-35CD-B290-04CA65B7D917}"/>
              </a:ext>
            </a:extLst>
          </p:cNvPr>
          <p:cNvSpPr txBox="1"/>
          <p:nvPr/>
        </p:nvSpPr>
        <p:spPr>
          <a:xfrm>
            <a:off x="4974297" y="6435494"/>
            <a:ext cx="6138901" cy="92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>
                <a:solidFill>
                  <a:schemeClr val="bg1"/>
                </a:solidFill>
                <a:latin typeface="Arial Bold" panose="020B0704020202020204" pitchFamily="34" charset="0"/>
                <a:cs typeface="Arial Bold" panose="020B0704020202020204" pitchFamily="34" charset="0"/>
              </a:rPr>
              <a:t>Powerful Transfer Learning</a:t>
            </a:r>
            <a:endParaRPr lang="en-US" sz="2400" dirty="0">
              <a:solidFill>
                <a:schemeClr val="bg1"/>
              </a:solidFill>
              <a:latin typeface="Arial Bold" panose="020B0704020202020204" pitchFamily="34" charset="0"/>
              <a:cs typeface="Arial Bold" panose="020B0704020202020204" pitchFamily="34" charset="0"/>
            </a:endParaRPr>
          </a:p>
          <a:p>
            <a:br>
              <a:rPr lang="en-US" dirty="0">
                <a:solidFill>
                  <a:schemeClr val="bg1"/>
                </a:solidFill>
                <a:latin typeface="Arial Bold" panose="020B0704020202020204" pitchFamily="34" charset="0"/>
                <a:cs typeface="Arial Bold" panose="020B0704020202020204" pitchFamily="34" charset="0"/>
              </a:rPr>
            </a:b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Bold" panose="020B0704020202020204" pitchFamily="34" charset="0"/>
              <a:cs typeface="Arial Bold" panose="020B0704020202020204" pitchFamily="34" charset="0"/>
            </a:endParaRPr>
          </a:p>
        </p:txBody>
      </p:sp>
      <p:sp>
        <p:nvSpPr>
          <p:cNvPr id="87" name="TextBox 28">
            <a:extLst>
              <a:ext uri="{FF2B5EF4-FFF2-40B4-BE49-F238E27FC236}">
                <a16:creationId xmlns:a16="http://schemas.microsoft.com/office/drawing/2014/main" id="{2BF8D009-C77C-295D-1E53-3BACA7691792}"/>
              </a:ext>
            </a:extLst>
          </p:cNvPr>
          <p:cNvSpPr txBox="1"/>
          <p:nvPr/>
        </p:nvSpPr>
        <p:spPr>
          <a:xfrm>
            <a:off x="6091380" y="8130020"/>
            <a:ext cx="6138901" cy="3693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sz="2400" b="1" dirty="0">
                <a:solidFill>
                  <a:schemeClr val="bg1"/>
                </a:solidFill>
                <a:latin typeface="Arial Bold" panose="020B0704020202020204" pitchFamily="34" charset="0"/>
                <a:cs typeface="Arial Bold" panose="020B0704020202020204" pitchFamily="34" charset="0"/>
              </a:rPr>
              <a:t>Optimal Balance of Speed and Accuracy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Bold" panose="020B0704020202020204" pitchFamily="34" charset="0"/>
              <a:cs typeface="Arial Bold" panose="020B0704020202020204" pitchFamily="34" charset="0"/>
            </a:endParaRPr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14F94900-91E3-F794-2756-048BD31B757B}"/>
              </a:ext>
            </a:extLst>
          </p:cNvPr>
          <p:cNvGrpSpPr/>
          <p:nvPr/>
        </p:nvGrpSpPr>
        <p:grpSpPr>
          <a:xfrm rot="5400000">
            <a:off x="1364466" y="1673817"/>
            <a:ext cx="1224824" cy="1224824"/>
            <a:chOff x="0" y="0"/>
            <a:chExt cx="812800" cy="812800"/>
          </a:xfrm>
        </p:grpSpPr>
        <p:sp>
          <p:nvSpPr>
            <p:cNvPr id="92" name="Freeform 34">
              <a:extLst>
                <a:ext uri="{FF2B5EF4-FFF2-40B4-BE49-F238E27FC236}">
                  <a16:creationId xmlns:a16="http://schemas.microsoft.com/office/drawing/2014/main" id="{418AD4C8-E72B-CA10-1B20-95067D62EBF7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26211" r="-126211"/>
              </a:stretch>
            </a:blip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91" name="TextBox 35">
            <a:extLst>
              <a:ext uri="{FF2B5EF4-FFF2-40B4-BE49-F238E27FC236}">
                <a16:creationId xmlns:a16="http://schemas.microsoft.com/office/drawing/2014/main" id="{AAAA33C8-9716-C046-7656-F767515015D6}"/>
              </a:ext>
            </a:extLst>
          </p:cNvPr>
          <p:cNvSpPr txBox="1"/>
          <p:nvPr/>
        </p:nvSpPr>
        <p:spPr>
          <a:xfrm>
            <a:off x="1248755" y="1816669"/>
            <a:ext cx="1456246" cy="821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ts val="6817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94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marai Bold"/>
                <a:ea typeface="Almarai Bold"/>
                <a:cs typeface="Almarai Bold"/>
                <a:sym typeface="Almarai Bold"/>
              </a:rPr>
              <a:t>0</a:t>
            </a:r>
            <a:r>
              <a:rPr kumimoji="0" lang="ar-EG" sz="494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marai Bold"/>
                <a:ea typeface="Almarai Bold"/>
                <a:cs typeface="Almarai Bold"/>
                <a:sym typeface="Almarai Bold"/>
              </a:rPr>
              <a:t>3</a:t>
            </a:r>
            <a:endParaRPr kumimoji="0" lang="en-US" sz="494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lmarai Bold"/>
              <a:ea typeface="Almarai Bold"/>
              <a:cs typeface="Almarai Bold"/>
              <a:sym typeface="Almarai Bold"/>
            </a:endParaRPr>
          </a:p>
        </p:txBody>
      </p:sp>
      <p:sp>
        <p:nvSpPr>
          <p:cNvPr id="5" name="Freeform 2">
            <a:extLst>
              <a:ext uri="{FF2B5EF4-FFF2-40B4-BE49-F238E27FC236}">
                <a16:creationId xmlns:a16="http://schemas.microsoft.com/office/drawing/2014/main" id="{41CA4A82-85F0-2CC1-1C79-F3FA77A51628}"/>
              </a:ext>
            </a:extLst>
          </p:cNvPr>
          <p:cNvSpPr/>
          <p:nvPr/>
        </p:nvSpPr>
        <p:spPr>
          <a:xfrm>
            <a:off x="1074577" y="845799"/>
            <a:ext cx="499539" cy="503199"/>
          </a:xfrm>
          <a:custGeom>
            <a:avLst/>
            <a:gdLst/>
            <a:ahLst/>
            <a:cxnLst/>
            <a:rect l="l" t="t" r="r" b="b"/>
            <a:pathLst>
              <a:path w="499539" h="503199">
                <a:moveTo>
                  <a:pt x="0" y="0"/>
                </a:moveTo>
                <a:lnTo>
                  <a:pt x="499540" y="0"/>
                </a:lnTo>
                <a:lnTo>
                  <a:pt x="499540" y="503199"/>
                </a:lnTo>
                <a:lnTo>
                  <a:pt x="0" y="50319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Freeform 2">
            <a:extLst>
              <a:ext uri="{FF2B5EF4-FFF2-40B4-BE49-F238E27FC236}">
                <a16:creationId xmlns:a16="http://schemas.microsoft.com/office/drawing/2014/main" id="{ADE4E16E-85BE-6C43-A4BB-D26F3D1FEBD7}"/>
              </a:ext>
            </a:extLst>
          </p:cNvPr>
          <p:cNvSpPr/>
          <p:nvPr/>
        </p:nvSpPr>
        <p:spPr>
          <a:xfrm>
            <a:off x="1074577" y="845799"/>
            <a:ext cx="499539" cy="503199"/>
          </a:xfrm>
          <a:custGeom>
            <a:avLst/>
            <a:gdLst/>
            <a:ahLst/>
            <a:cxnLst/>
            <a:rect l="l" t="t" r="r" b="b"/>
            <a:pathLst>
              <a:path w="499539" h="503199">
                <a:moveTo>
                  <a:pt x="0" y="0"/>
                </a:moveTo>
                <a:lnTo>
                  <a:pt x="499540" y="0"/>
                </a:lnTo>
                <a:lnTo>
                  <a:pt x="499540" y="503199"/>
                </a:lnTo>
                <a:lnTo>
                  <a:pt x="0" y="50319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24">
            <a:extLst>
              <a:ext uri="{FF2B5EF4-FFF2-40B4-BE49-F238E27FC236}">
                <a16:creationId xmlns:a16="http://schemas.microsoft.com/office/drawing/2014/main" id="{3AF37597-DC52-76BB-9907-29D66457675D}"/>
              </a:ext>
            </a:extLst>
          </p:cNvPr>
          <p:cNvSpPr txBox="1"/>
          <p:nvPr/>
        </p:nvSpPr>
        <p:spPr>
          <a:xfrm>
            <a:off x="1795032" y="930452"/>
            <a:ext cx="1823801" cy="2949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267"/>
              </a:lnSpc>
            </a:pPr>
            <a:r>
              <a:rPr lang="en-US" sz="2400" b="1" dirty="0" err="1">
                <a:solidFill>
                  <a:schemeClr val="bg2"/>
                </a:solidFill>
                <a:latin typeface="Arial Bold" panose="020B0704020202020204" pitchFamily="34" charset="0"/>
                <a:cs typeface="Arial Bold" panose="020B0704020202020204" pitchFamily="34" charset="0"/>
              </a:rPr>
              <a:t>VioDetect</a:t>
            </a:r>
            <a:r>
              <a:rPr lang="en-US" sz="2400" b="1" dirty="0">
                <a:solidFill>
                  <a:schemeClr val="bg2"/>
                </a:solidFill>
                <a:latin typeface="Arial Bold" panose="020B0704020202020204" pitchFamily="34" charset="0"/>
                <a:cs typeface="Arial Bold" panose="020B0704020202020204" pitchFamily="34" charset="0"/>
              </a:rPr>
              <a:t> AI</a:t>
            </a:r>
            <a:endParaRPr lang="en-US" sz="3200" b="1" spc="-41" dirty="0">
              <a:solidFill>
                <a:schemeClr val="bg2"/>
              </a:solidFill>
              <a:latin typeface="Arial Bold" panose="020B0704020202020204" pitchFamily="34" charset="0"/>
              <a:ea typeface="Arial Bold"/>
              <a:cs typeface="Arial Bold" panose="020B0704020202020204" pitchFamily="34" charset="0"/>
              <a:sym typeface="Arial Bold"/>
            </a:endParaRPr>
          </a:p>
        </p:txBody>
      </p:sp>
      <p:pic>
        <p:nvPicPr>
          <p:cNvPr id="8" name="Image 0" descr="preencoded.png">
            <a:extLst>
              <a:ext uri="{FF2B5EF4-FFF2-40B4-BE49-F238E27FC236}">
                <a16:creationId xmlns:a16="http://schemas.microsoft.com/office/drawing/2014/main" id="{CBC9015E-37FD-64CB-94DB-46A8928C4E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55875" y="4190482"/>
            <a:ext cx="3444194" cy="516629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538202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/>
      <p:bldP spid="81" grpId="0"/>
      <p:bldP spid="82" grpId="0"/>
      <p:bldP spid="83" grpId="0"/>
      <p:bldP spid="84" grpId="0"/>
      <p:bldP spid="85" grpId="0"/>
      <p:bldP spid="86" grpId="0"/>
      <p:bldP spid="8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51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253EEAD-ABBA-05C3-0491-041616FC14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C82A0D6E-8D07-C4DF-17B1-3F1876BFC64F}"/>
              </a:ext>
            </a:extLst>
          </p:cNvPr>
          <p:cNvGrpSpPr/>
          <p:nvPr/>
        </p:nvGrpSpPr>
        <p:grpSpPr>
          <a:xfrm rot="-4011154">
            <a:off x="14044924" y="2004875"/>
            <a:ext cx="17403374" cy="18180272"/>
            <a:chOff x="0" y="0"/>
            <a:chExt cx="4583605" cy="478822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B843B9FC-5D9E-06BF-330B-F4AF7B3B2B02}"/>
                </a:ext>
              </a:extLst>
            </p:cNvPr>
            <p:cNvSpPr/>
            <p:nvPr/>
          </p:nvSpPr>
          <p:spPr>
            <a:xfrm>
              <a:off x="0" y="0"/>
              <a:ext cx="4583605" cy="4788220"/>
            </a:xfrm>
            <a:custGeom>
              <a:avLst/>
              <a:gdLst/>
              <a:ahLst/>
              <a:cxnLst/>
              <a:rect l="l" t="t" r="r" b="b"/>
              <a:pathLst>
                <a:path w="4583605" h="4788220">
                  <a:moveTo>
                    <a:pt x="0" y="0"/>
                  </a:moveTo>
                  <a:lnTo>
                    <a:pt x="4583605" y="0"/>
                  </a:lnTo>
                  <a:lnTo>
                    <a:pt x="4583605" y="4788220"/>
                  </a:lnTo>
                  <a:lnTo>
                    <a:pt x="0" y="4788220"/>
                  </a:lnTo>
                  <a:close/>
                </a:path>
              </a:pathLst>
            </a:custGeom>
            <a:gradFill rotWithShape="1">
              <a:gsLst>
                <a:gs pos="0">
                  <a:srgbClr val="27DDDF">
                    <a:alpha val="0"/>
                  </a:srgbClr>
                </a:gs>
                <a:gs pos="100000">
                  <a:srgbClr val="27DDDF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68408711-D1D5-5DC9-BB57-90B1436E64D9}"/>
                </a:ext>
              </a:extLst>
            </p:cNvPr>
            <p:cNvSpPr txBox="1"/>
            <p:nvPr/>
          </p:nvSpPr>
          <p:spPr>
            <a:xfrm>
              <a:off x="0" y="19050"/>
              <a:ext cx="4583605" cy="47691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1387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C4D8495C-D5F9-A4A7-8976-F3E59603045B}"/>
              </a:ext>
            </a:extLst>
          </p:cNvPr>
          <p:cNvGrpSpPr/>
          <p:nvPr/>
        </p:nvGrpSpPr>
        <p:grpSpPr>
          <a:xfrm>
            <a:off x="1613308" y="3365366"/>
            <a:ext cx="911914" cy="911914"/>
            <a:chOff x="0" y="0"/>
            <a:chExt cx="812800" cy="812800"/>
          </a:xfrm>
        </p:grpSpPr>
        <p:sp>
          <p:nvSpPr>
            <p:cNvPr id="104" name="Freeform 3">
              <a:extLst>
                <a:ext uri="{FF2B5EF4-FFF2-40B4-BE49-F238E27FC236}">
                  <a16:creationId xmlns:a16="http://schemas.microsoft.com/office/drawing/2014/main" id="{D836C424-4F24-E309-9704-64181F541C0E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7E3B2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5" name="TextBox 4">
              <a:extLst>
                <a:ext uri="{FF2B5EF4-FFF2-40B4-BE49-F238E27FC236}">
                  <a16:creationId xmlns:a16="http://schemas.microsoft.com/office/drawing/2014/main" id="{1B033619-C986-20D2-6EF8-88CA55234CBB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ts val="260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6DE0F429-1244-EACD-04D5-6620BCF03693}"/>
              </a:ext>
            </a:extLst>
          </p:cNvPr>
          <p:cNvGrpSpPr/>
          <p:nvPr/>
        </p:nvGrpSpPr>
        <p:grpSpPr>
          <a:xfrm>
            <a:off x="2542252" y="4849600"/>
            <a:ext cx="911914" cy="911914"/>
            <a:chOff x="0" y="0"/>
            <a:chExt cx="812800" cy="812800"/>
          </a:xfrm>
        </p:grpSpPr>
        <p:sp>
          <p:nvSpPr>
            <p:cNvPr id="102" name="Freeform 6">
              <a:extLst>
                <a:ext uri="{FF2B5EF4-FFF2-40B4-BE49-F238E27FC236}">
                  <a16:creationId xmlns:a16="http://schemas.microsoft.com/office/drawing/2014/main" id="{C7A461F4-7326-0D14-B0DA-64491611C9B6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7E3B2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3" name="TextBox 7">
              <a:extLst>
                <a:ext uri="{FF2B5EF4-FFF2-40B4-BE49-F238E27FC236}">
                  <a16:creationId xmlns:a16="http://schemas.microsoft.com/office/drawing/2014/main" id="{6EE2F47E-CFEA-B5D6-03A7-1537FB6F73C5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ts val="260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81E44599-0059-E14D-271C-6FF794CCCD66}"/>
              </a:ext>
            </a:extLst>
          </p:cNvPr>
          <p:cNvGrpSpPr/>
          <p:nvPr/>
        </p:nvGrpSpPr>
        <p:grpSpPr>
          <a:xfrm>
            <a:off x="3766789" y="6413365"/>
            <a:ext cx="911914" cy="911914"/>
            <a:chOff x="0" y="0"/>
            <a:chExt cx="812800" cy="812800"/>
          </a:xfrm>
        </p:grpSpPr>
        <p:sp>
          <p:nvSpPr>
            <p:cNvPr id="100" name="Freeform 9">
              <a:extLst>
                <a:ext uri="{FF2B5EF4-FFF2-40B4-BE49-F238E27FC236}">
                  <a16:creationId xmlns:a16="http://schemas.microsoft.com/office/drawing/2014/main" id="{39BC6A8C-D33F-D23C-6BAD-AE7EDC36DA83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7E3B2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1" name="TextBox 10">
              <a:extLst>
                <a:ext uri="{FF2B5EF4-FFF2-40B4-BE49-F238E27FC236}">
                  <a16:creationId xmlns:a16="http://schemas.microsoft.com/office/drawing/2014/main" id="{D0EE5D6A-B6A7-77AD-46ED-0B868F237677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ts val="260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7224DF26-9B60-9F47-DE11-E618BB4598F7}"/>
              </a:ext>
            </a:extLst>
          </p:cNvPr>
          <p:cNvGrpSpPr/>
          <p:nvPr/>
        </p:nvGrpSpPr>
        <p:grpSpPr>
          <a:xfrm>
            <a:off x="4991327" y="7977779"/>
            <a:ext cx="911914" cy="911914"/>
            <a:chOff x="0" y="0"/>
            <a:chExt cx="812800" cy="812800"/>
          </a:xfrm>
        </p:grpSpPr>
        <p:sp>
          <p:nvSpPr>
            <p:cNvPr id="98" name="Freeform 12">
              <a:extLst>
                <a:ext uri="{FF2B5EF4-FFF2-40B4-BE49-F238E27FC236}">
                  <a16:creationId xmlns:a16="http://schemas.microsoft.com/office/drawing/2014/main" id="{E12AB9AD-17D0-A568-7B8D-73ECBB72934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7E3B2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9" name="TextBox 13">
              <a:extLst>
                <a:ext uri="{FF2B5EF4-FFF2-40B4-BE49-F238E27FC236}">
                  <a16:creationId xmlns:a16="http://schemas.microsoft.com/office/drawing/2014/main" id="{E8902289-F28B-8E65-1CF7-4C2624AA753A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ts val="260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B9CB0CD0-21DD-EB8B-FA2F-27A0C862C2F5}"/>
              </a:ext>
            </a:extLst>
          </p:cNvPr>
          <p:cNvGrpSpPr/>
          <p:nvPr/>
        </p:nvGrpSpPr>
        <p:grpSpPr>
          <a:xfrm>
            <a:off x="10236630" y="-1153558"/>
            <a:ext cx="4202211" cy="6003158"/>
            <a:chOff x="0" y="0"/>
            <a:chExt cx="4445000" cy="6350000"/>
          </a:xfrm>
        </p:grpSpPr>
        <p:sp>
          <p:nvSpPr>
            <p:cNvPr id="97" name="Freeform 15">
              <a:extLst>
                <a:ext uri="{FF2B5EF4-FFF2-40B4-BE49-F238E27FC236}">
                  <a16:creationId xmlns:a16="http://schemas.microsoft.com/office/drawing/2014/main" id="{A595CBCC-7D66-C76A-1E56-102A8F3C94D9}"/>
                </a:ext>
              </a:extLst>
            </p:cNvPr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r="-201730"/>
              </a:stretch>
            </a:blip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429E9F84-BCD0-F6C7-A550-8B24AB8C3453}"/>
              </a:ext>
            </a:extLst>
          </p:cNvPr>
          <p:cNvGrpSpPr/>
          <p:nvPr/>
        </p:nvGrpSpPr>
        <p:grpSpPr>
          <a:xfrm>
            <a:off x="-4953000" y="-1707159"/>
            <a:ext cx="5754080" cy="8220114"/>
            <a:chOff x="0" y="0"/>
            <a:chExt cx="4445000" cy="6350000"/>
          </a:xfrm>
        </p:grpSpPr>
        <p:sp>
          <p:nvSpPr>
            <p:cNvPr id="95" name="Freeform 19">
              <a:extLst>
                <a:ext uri="{FF2B5EF4-FFF2-40B4-BE49-F238E27FC236}">
                  <a16:creationId xmlns:a16="http://schemas.microsoft.com/office/drawing/2014/main" id="{6CE85A7A-8002-09F3-1B72-8D1707EEE736}"/>
                </a:ext>
              </a:extLst>
            </p:cNvPr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r="-201730"/>
              </a:stretch>
            </a:blip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9" name="TextBox 20">
            <a:extLst>
              <a:ext uri="{FF2B5EF4-FFF2-40B4-BE49-F238E27FC236}">
                <a16:creationId xmlns:a16="http://schemas.microsoft.com/office/drawing/2014/main" id="{23375D37-EDCA-EBC5-4DF2-19A79C7A3C12}"/>
              </a:ext>
            </a:extLst>
          </p:cNvPr>
          <p:cNvSpPr txBox="1"/>
          <p:nvPr/>
        </p:nvSpPr>
        <p:spPr>
          <a:xfrm>
            <a:off x="2965236" y="1673631"/>
            <a:ext cx="5763947" cy="8133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ts val="7473"/>
              </a:lnSpc>
              <a:spcBef>
                <a:spcPct val="0"/>
              </a:spcBef>
            </a:pPr>
            <a:r>
              <a:rPr lang="en-US" sz="2800" dirty="0">
                <a:solidFill>
                  <a:schemeClr val="bg1"/>
                </a:solidFill>
                <a:latin typeface="Arial Bold" panose="020B0704020202020204" pitchFamily="34" charset="0"/>
                <a:cs typeface="Arial Bold" panose="020B0704020202020204" pitchFamily="34" charset="0"/>
              </a:rPr>
              <a:t>Model Training &amp; Compilation</a:t>
            </a:r>
            <a:endParaRPr kumimoji="0" lang="en-US" sz="4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Bold" panose="020B0704020202020204" pitchFamily="34" charset="0"/>
              <a:cs typeface="Arial Bold" panose="020B0704020202020204" pitchFamily="34" charset="0"/>
            </a:endParaRPr>
          </a:p>
        </p:txBody>
      </p:sp>
      <p:sp>
        <p:nvSpPr>
          <p:cNvPr id="80" name="TextBox 21">
            <a:extLst>
              <a:ext uri="{FF2B5EF4-FFF2-40B4-BE49-F238E27FC236}">
                <a16:creationId xmlns:a16="http://schemas.microsoft.com/office/drawing/2014/main" id="{E505DF11-4431-E9FE-12BB-9788EF75F8ED}"/>
              </a:ext>
            </a:extLst>
          </p:cNvPr>
          <p:cNvSpPr txBox="1"/>
          <p:nvPr/>
        </p:nvSpPr>
        <p:spPr>
          <a:xfrm>
            <a:off x="1596278" y="3440777"/>
            <a:ext cx="880028" cy="6848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ts val="5526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4" b="1" i="0" u="none" strike="noStrike" kern="1200" cap="none" spc="0" normalizeH="0" baseline="0" noProof="0" dirty="0">
                <a:ln>
                  <a:noFill/>
                </a:ln>
                <a:solidFill>
                  <a:srgbClr val="051D40"/>
                </a:solidFill>
                <a:effectLst/>
                <a:uLnTx/>
                <a:uFillTx/>
                <a:latin typeface="Almarai Bold"/>
                <a:ea typeface="Almarai Bold"/>
                <a:cs typeface="Almarai Bold"/>
                <a:sym typeface="Almarai Bold"/>
              </a:rPr>
              <a:t>01</a:t>
            </a:r>
          </a:p>
        </p:txBody>
      </p:sp>
      <p:sp>
        <p:nvSpPr>
          <p:cNvPr id="81" name="TextBox 22">
            <a:extLst>
              <a:ext uri="{FF2B5EF4-FFF2-40B4-BE49-F238E27FC236}">
                <a16:creationId xmlns:a16="http://schemas.microsoft.com/office/drawing/2014/main" id="{5F780B0C-5641-A4AC-A7BC-491352AB9BEA}"/>
              </a:ext>
            </a:extLst>
          </p:cNvPr>
          <p:cNvSpPr txBox="1"/>
          <p:nvPr/>
        </p:nvSpPr>
        <p:spPr>
          <a:xfrm>
            <a:off x="2525222" y="4925011"/>
            <a:ext cx="880028" cy="6848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ts val="5526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4" b="1" i="0" u="none" strike="noStrike" kern="1200" cap="none" spc="0" normalizeH="0" baseline="0" noProof="0">
                <a:ln>
                  <a:noFill/>
                </a:ln>
                <a:solidFill>
                  <a:srgbClr val="051D40"/>
                </a:solidFill>
                <a:effectLst/>
                <a:uLnTx/>
                <a:uFillTx/>
                <a:latin typeface="Almarai Bold"/>
                <a:ea typeface="Almarai Bold"/>
                <a:cs typeface="Almarai Bold"/>
                <a:sym typeface="Almarai Bold"/>
              </a:rPr>
              <a:t>02</a:t>
            </a:r>
          </a:p>
        </p:txBody>
      </p:sp>
      <p:sp>
        <p:nvSpPr>
          <p:cNvPr id="82" name="TextBox 23">
            <a:extLst>
              <a:ext uri="{FF2B5EF4-FFF2-40B4-BE49-F238E27FC236}">
                <a16:creationId xmlns:a16="http://schemas.microsoft.com/office/drawing/2014/main" id="{32E2B217-6FE4-6A84-D641-C3C978D2F708}"/>
              </a:ext>
            </a:extLst>
          </p:cNvPr>
          <p:cNvSpPr txBox="1"/>
          <p:nvPr/>
        </p:nvSpPr>
        <p:spPr>
          <a:xfrm>
            <a:off x="3749760" y="6488776"/>
            <a:ext cx="880028" cy="6848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ts val="5526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4" b="1" i="0" u="none" strike="noStrike" kern="1200" cap="none" spc="0" normalizeH="0" baseline="0" noProof="0">
                <a:ln>
                  <a:noFill/>
                </a:ln>
                <a:solidFill>
                  <a:srgbClr val="051D40"/>
                </a:solidFill>
                <a:effectLst/>
                <a:uLnTx/>
                <a:uFillTx/>
                <a:latin typeface="Almarai Bold"/>
                <a:ea typeface="Almarai Bold"/>
                <a:cs typeface="Almarai Bold"/>
                <a:sym typeface="Almarai Bold"/>
              </a:rPr>
              <a:t>03</a:t>
            </a:r>
          </a:p>
        </p:txBody>
      </p:sp>
      <p:sp>
        <p:nvSpPr>
          <p:cNvPr id="83" name="TextBox 24">
            <a:extLst>
              <a:ext uri="{FF2B5EF4-FFF2-40B4-BE49-F238E27FC236}">
                <a16:creationId xmlns:a16="http://schemas.microsoft.com/office/drawing/2014/main" id="{05475457-7F93-D600-E113-049BF3485CEE}"/>
              </a:ext>
            </a:extLst>
          </p:cNvPr>
          <p:cNvSpPr txBox="1"/>
          <p:nvPr/>
        </p:nvSpPr>
        <p:spPr>
          <a:xfrm>
            <a:off x="4974297" y="8053191"/>
            <a:ext cx="880028" cy="6848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ts val="5526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4" b="1" i="0" u="none" strike="noStrike" kern="1200" cap="none" spc="0" normalizeH="0" baseline="0" noProof="0">
                <a:ln>
                  <a:noFill/>
                </a:ln>
                <a:solidFill>
                  <a:srgbClr val="051D40"/>
                </a:solidFill>
                <a:effectLst/>
                <a:uLnTx/>
                <a:uFillTx/>
                <a:latin typeface="Almarai Bold"/>
                <a:ea typeface="Almarai Bold"/>
                <a:cs typeface="Almarai Bold"/>
                <a:sym typeface="Almarai Bold"/>
              </a:rPr>
              <a:t>04</a:t>
            </a:r>
          </a:p>
        </p:txBody>
      </p:sp>
      <p:sp>
        <p:nvSpPr>
          <p:cNvPr id="84" name="TextBox 25">
            <a:extLst>
              <a:ext uri="{FF2B5EF4-FFF2-40B4-BE49-F238E27FC236}">
                <a16:creationId xmlns:a16="http://schemas.microsoft.com/office/drawing/2014/main" id="{58BEA7C2-B0E7-577C-3192-717F94295788}"/>
              </a:ext>
            </a:extLst>
          </p:cNvPr>
          <p:cNvSpPr txBox="1"/>
          <p:nvPr/>
        </p:nvSpPr>
        <p:spPr>
          <a:xfrm>
            <a:off x="2820815" y="3387496"/>
            <a:ext cx="6138901" cy="8309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bg1"/>
                </a:solidFill>
                <a:latin typeface="Arial Bold" panose="020B0704020202020204" pitchFamily="34" charset="0"/>
                <a:cs typeface="Arial Bold" panose="020B0704020202020204" pitchFamily="34" charset="0"/>
              </a:rPr>
              <a:t>Loss Function: Binary </a:t>
            </a:r>
            <a:r>
              <a:rPr lang="en-US" b="1" dirty="0" err="1">
                <a:solidFill>
                  <a:schemeClr val="bg1"/>
                </a:solidFill>
                <a:latin typeface="Arial Bold" panose="020B0704020202020204" pitchFamily="34" charset="0"/>
                <a:cs typeface="Arial Bold" panose="020B0704020202020204" pitchFamily="34" charset="0"/>
              </a:rPr>
              <a:t>Crossentropy</a:t>
            </a:r>
            <a:br>
              <a:rPr lang="en-US" b="1" dirty="0">
                <a:solidFill>
                  <a:schemeClr val="bg1"/>
                </a:solidFill>
                <a:latin typeface="Arial Bold" panose="020B0704020202020204" pitchFamily="34" charset="0"/>
                <a:cs typeface="Arial Bold" panose="020B0704020202020204" pitchFamily="34" charset="0"/>
              </a:rPr>
            </a:br>
            <a:r>
              <a:rPr lang="en-US" dirty="0">
                <a:solidFill>
                  <a:schemeClr val="bg1"/>
                </a:solidFill>
              </a:rPr>
              <a:t>"Violence" vs. "Non-Violence" task.</a:t>
            </a:r>
          </a:p>
          <a:p>
            <a:pPr lvl="0"/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Bold" panose="020B0704020202020204" pitchFamily="34" charset="0"/>
              <a:cs typeface="Arial Bold" panose="020B0704020202020204" pitchFamily="34" charset="0"/>
            </a:endParaRPr>
          </a:p>
        </p:txBody>
      </p:sp>
      <p:sp>
        <p:nvSpPr>
          <p:cNvPr id="85" name="TextBox 26">
            <a:extLst>
              <a:ext uri="{FF2B5EF4-FFF2-40B4-BE49-F238E27FC236}">
                <a16:creationId xmlns:a16="http://schemas.microsoft.com/office/drawing/2014/main" id="{C15F27D4-3D35-A8FA-2CA9-B04586922323}"/>
              </a:ext>
            </a:extLst>
          </p:cNvPr>
          <p:cNvSpPr txBox="1"/>
          <p:nvPr/>
        </p:nvSpPr>
        <p:spPr>
          <a:xfrm>
            <a:off x="3749760" y="4871729"/>
            <a:ext cx="6138901" cy="5539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bg1"/>
                </a:solidFill>
                <a:latin typeface="Arial "/>
                <a:cs typeface="Arial Bold" panose="020B0704020202020204" pitchFamily="34" charset="0"/>
              </a:rPr>
              <a:t>Optimizer: Adam</a:t>
            </a:r>
            <a:endParaRPr lang="en-US" dirty="0">
              <a:solidFill>
                <a:schemeClr val="bg1"/>
              </a:solidFill>
              <a:latin typeface="Arial "/>
              <a:cs typeface="Arial Bold" panose="020B0704020202020204" pitchFamily="34" charset="0"/>
            </a:endParaRPr>
          </a:p>
          <a:p>
            <a:r>
              <a:rPr lang="en-US" dirty="0">
                <a:solidFill>
                  <a:schemeClr val="bg1"/>
                </a:solidFill>
                <a:latin typeface="Arial "/>
                <a:cs typeface="Arial Bold" panose="020B0704020202020204" pitchFamily="34" charset="0"/>
              </a:rPr>
              <a:t>to minimize errors and improve accuracy.</a:t>
            </a:r>
          </a:p>
        </p:txBody>
      </p:sp>
      <p:sp>
        <p:nvSpPr>
          <p:cNvPr id="86" name="TextBox 27">
            <a:extLst>
              <a:ext uri="{FF2B5EF4-FFF2-40B4-BE49-F238E27FC236}">
                <a16:creationId xmlns:a16="http://schemas.microsoft.com/office/drawing/2014/main" id="{A074D2D4-DD63-C26F-E629-E427E6B67F7B}"/>
              </a:ext>
            </a:extLst>
          </p:cNvPr>
          <p:cNvSpPr txBox="1"/>
          <p:nvPr/>
        </p:nvSpPr>
        <p:spPr>
          <a:xfrm>
            <a:off x="4974297" y="6435494"/>
            <a:ext cx="6138901" cy="8309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bg1"/>
                </a:solidFill>
                <a:latin typeface="Arial "/>
              </a:rPr>
              <a:t>Key Metric: Accuracy</a:t>
            </a:r>
            <a:endParaRPr lang="en-US" dirty="0">
              <a:solidFill>
                <a:schemeClr val="bg1"/>
              </a:solidFill>
              <a:latin typeface="Arial "/>
            </a:endParaRPr>
          </a:p>
          <a:p>
            <a:r>
              <a:rPr lang="en-US" dirty="0">
                <a:solidFill>
                  <a:schemeClr val="bg1"/>
                </a:solidFill>
                <a:latin typeface="Arial "/>
              </a:rPr>
              <a:t>We monitor accuracy during training to track how well the model is learning.</a:t>
            </a:r>
          </a:p>
        </p:txBody>
      </p:sp>
      <p:sp>
        <p:nvSpPr>
          <p:cNvPr id="87" name="TextBox 28">
            <a:extLst>
              <a:ext uri="{FF2B5EF4-FFF2-40B4-BE49-F238E27FC236}">
                <a16:creationId xmlns:a16="http://schemas.microsoft.com/office/drawing/2014/main" id="{D6A1E2C3-0A07-2941-3CA0-8492EF4796D4}"/>
              </a:ext>
            </a:extLst>
          </p:cNvPr>
          <p:cNvSpPr txBox="1"/>
          <p:nvPr/>
        </p:nvSpPr>
        <p:spPr>
          <a:xfrm>
            <a:off x="6091380" y="8130020"/>
            <a:ext cx="6138901" cy="5539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bg1"/>
                </a:solidFill>
                <a:latin typeface="Arial "/>
              </a:rPr>
              <a:t>Dataset Split: 80/20</a:t>
            </a:r>
            <a:endParaRPr lang="en-US" dirty="0">
              <a:solidFill>
                <a:schemeClr val="bg1"/>
              </a:solidFill>
              <a:latin typeface="Arial "/>
            </a:endParaRPr>
          </a:p>
          <a:p>
            <a:r>
              <a:rPr lang="en-US" dirty="0">
                <a:solidFill>
                  <a:schemeClr val="bg1"/>
                </a:solidFill>
                <a:latin typeface="Arial "/>
              </a:rPr>
              <a:t>We use 80% training &amp; 20% for final, unbiased testing.</a:t>
            </a:r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5A2E7961-677B-EA8D-1424-D8E2D7418546}"/>
              </a:ext>
            </a:extLst>
          </p:cNvPr>
          <p:cNvGrpSpPr/>
          <p:nvPr/>
        </p:nvGrpSpPr>
        <p:grpSpPr>
          <a:xfrm rot="5400000">
            <a:off x="1364466" y="1673817"/>
            <a:ext cx="1224824" cy="1224824"/>
            <a:chOff x="0" y="0"/>
            <a:chExt cx="812800" cy="812800"/>
          </a:xfrm>
        </p:grpSpPr>
        <p:sp>
          <p:nvSpPr>
            <p:cNvPr id="92" name="Freeform 34">
              <a:extLst>
                <a:ext uri="{FF2B5EF4-FFF2-40B4-BE49-F238E27FC236}">
                  <a16:creationId xmlns:a16="http://schemas.microsoft.com/office/drawing/2014/main" id="{E64123DF-1969-5E1B-7C13-8E6E2BF92DCB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26211" r="-126211"/>
              </a:stretch>
            </a:blip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91" name="TextBox 35">
            <a:extLst>
              <a:ext uri="{FF2B5EF4-FFF2-40B4-BE49-F238E27FC236}">
                <a16:creationId xmlns:a16="http://schemas.microsoft.com/office/drawing/2014/main" id="{1BD326D2-8592-B517-97DC-188D2F0B57AC}"/>
              </a:ext>
            </a:extLst>
          </p:cNvPr>
          <p:cNvSpPr txBox="1"/>
          <p:nvPr/>
        </p:nvSpPr>
        <p:spPr>
          <a:xfrm>
            <a:off x="1248755" y="1816669"/>
            <a:ext cx="1456246" cy="821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ts val="6817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94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marai Bold"/>
                <a:ea typeface="Almarai Bold"/>
                <a:cs typeface="Almarai Bold"/>
                <a:sym typeface="Almarai Bold"/>
              </a:rPr>
              <a:t>0</a:t>
            </a:r>
            <a:r>
              <a:rPr kumimoji="0" lang="ar-EG" sz="494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marai Bold"/>
                <a:ea typeface="Almarai Bold"/>
                <a:cs typeface="Almarai Bold"/>
                <a:sym typeface="Almarai Bold"/>
              </a:rPr>
              <a:t>4</a:t>
            </a:r>
            <a:endParaRPr kumimoji="0" lang="en-US" sz="494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lmarai Bold"/>
              <a:ea typeface="Almarai Bold"/>
              <a:cs typeface="Almarai Bold"/>
              <a:sym typeface="Almarai Bold"/>
            </a:endParaRPr>
          </a:p>
        </p:txBody>
      </p:sp>
      <p:sp>
        <p:nvSpPr>
          <p:cNvPr id="5" name="Freeform 2">
            <a:extLst>
              <a:ext uri="{FF2B5EF4-FFF2-40B4-BE49-F238E27FC236}">
                <a16:creationId xmlns:a16="http://schemas.microsoft.com/office/drawing/2014/main" id="{7775E81F-820B-1669-8465-254E67AD256E}"/>
              </a:ext>
            </a:extLst>
          </p:cNvPr>
          <p:cNvSpPr/>
          <p:nvPr/>
        </p:nvSpPr>
        <p:spPr>
          <a:xfrm>
            <a:off x="1074577" y="845799"/>
            <a:ext cx="499539" cy="503199"/>
          </a:xfrm>
          <a:custGeom>
            <a:avLst/>
            <a:gdLst/>
            <a:ahLst/>
            <a:cxnLst/>
            <a:rect l="l" t="t" r="r" b="b"/>
            <a:pathLst>
              <a:path w="499539" h="503199">
                <a:moveTo>
                  <a:pt x="0" y="0"/>
                </a:moveTo>
                <a:lnTo>
                  <a:pt x="499540" y="0"/>
                </a:lnTo>
                <a:lnTo>
                  <a:pt x="499540" y="503199"/>
                </a:lnTo>
                <a:lnTo>
                  <a:pt x="0" y="50319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Freeform 2">
            <a:extLst>
              <a:ext uri="{FF2B5EF4-FFF2-40B4-BE49-F238E27FC236}">
                <a16:creationId xmlns:a16="http://schemas.microsoft.com/office/drawing/2014/main" id="{426951D6-B736-2963-5EC2-B9B0B0F4288C}"/>
              </a:ext>
            </a:extLst>
          </p:cNvPr>
          <p:cNvSpPr/>
          <p:nvPr/>
        </p:nvSpPr>
        <p:spPr>
          <a:xfrm>
            <a:off x="1074577" y="845799"/>
            <a:ext cx="499539" cy="503199"/>
          </a:xfrm>
          <a:custGeom>
            <a:avLst/>
            <a:gdLst/>
            <a:ahLst/>
            <a:cxnLst/>
            <a:rect l="l" t="t" r="r" b="b"/>
            <a:pathLst>
              <a:path w="499539" h="503199">
                <a:moveTo>
                  <a:pt x="0" y="0"/>
                </a:moveTo>
                <a:lnTo>
                  <a:pt x="499540" y="0"/>
                </a:lnTo>
                <a:lnTo>
                  <a:pt x="499540" y="503199"/>
                </a:lnTo>
                <a:lnTo>
                  <a:pt x="0" y="50319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24">
            <a:extLst>
              <a:ext uri="{FF2B5EF4-FFF2-40B4-BE49-F238E27FC236}">
                <a16:creationId xmlns:a16="http://schemas.microsoft.com/office/drawing/2014/main" id="{B7F6E3B0-09AB-B99C-4894-A36F2F68615B}"/>
              </a:ext>
            </a:extLst>
          </p:cNvPr>
          <p:cNvSpPr txBox="1"/>
          <p:nvPr/>
        </p:nvSpPr>
        <p:spPr>
          <a:xfrm>
            <a:off x="1795032" y="930452"/>
            <a:ext cx="1823801" cy="2949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267"/>
              </a:lnSpc>
            </a:pPr>
            <a:r>
              <a:rPr lang="en-US" sz="2400" b="1" dirty="0" err="1">
                <a:solidFill>
                  <a:schemeClr val="bg2"/>
                </a:solidFill>
                <a:latin typeface="Arial Bold" panose="020B0704020202020204" pitchFamily="34" charset="0"/>
                <a:cs typeface="Arial Bold" panose="020B0704020202020204" pitchFamily="34" charset="0"/>
              </a:rPr>
              <a:t>VioDetect</a:t>
            </a:r>
            <a:r>
              <a:rPr lang="en-US" sz="2400" b="1" dirty="0">
                <a:solidFill>
                  <a:schemeClr val="bg2"/>
                </a:solidFill>
                <a:latin typeface="Arial Bold" panose="020B0704020202020204" pitchFamily="34" charset="0"/>
                <a:cs typeface="Arial Bold" panose="020B0704020202020204" pitchFamily="34" charset="0"/>
              </a:rPr>
              <a:t> AI</a:t>
            </a:r>
            <a:endParaRPr lang="en-US" sz="3200" b="1" spc="-41" dirty="0">
              <a:solidFill>
                <a:schemeClr val="bg2"/>
              </a:solidFill>
              <a:latin typeface="Arial Bold" panose="020B0704020202020204" pitchFamily="34" charset="0"/>
              <a:ea typeface="Arial Bold"/>
              <a:cs typeface="Arial Bold" panose="020B0704020202020204" pitchFamily="34" charset="0"/>
              <a:sym typeface="Arial Bold"/>
            </a:endParaRPr>
          </a:p>
        </p:txBody>
      </p:sp>
      <p:pic>
        <p:nvPicPr>
          <p:cNvPr id="8" name="Image 0" descr="preencoded.png">
            <a:extLst>
              <a:ext uri="{FF2B5EF4-FFF2-40B4-BE49-F238E27FC236}">
                <a16:creationId xmlns:a16="http://schemas.microsoft.com/office/drawing/2014/main" id="{168CD737-DE2F-FAF4-BE89-9B8A9031DD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55875" y="4190482"/>
            <a:ext cx="3444194" cy="516629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775503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/>
      <p:bldP spid="81" grpId="0"/>
      <p:bldP spid="82" grpId="0"/>
      <p:bldP spid="83" grpId="0"/>
      <p:bldP spid="84" grpId="0"/>
      <p:bldP spid="85" grpId="0"/>
      <p:bldP spid="86" grpId="0"/>
      <p:bldP spid="8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51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AD4F304-CC79-5D68-59FE-17C29F00FA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3A54E541-EB48-44D3-4435-33DF10023457}"/>
              </a:ext>
            </a:extLst>
          </p:cNvPr>
          <p:cNvGrpSpPr/>
          <p:nvPr/>
        </p:nvGrpSpPr>
        <p:grpSpPr>
          <a:xfrm rot="-4011154">
            <a:off x="14044924" y="2004875"/>
            <a:ext cx="17403374" cy="18180272"/>
            <a:chOff x="0" y="0"/>
            <a:chExt cx="4583605" cy="478822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6C919E6C-47AC-909B-1E9D-6919317D9F1F}"/>
                </a:ext>
              </a:extLst>
            </p:cNvPr>
            <p:cNvSpPr/>
            <p:nvPr/>
          </p:nvSpPr>
          <p:spPr>
            <a:xfrm>
              <a:off x="0" y="0"/>
              <a:ext cx="4583605" cy="4788220"/>
            </a:xfrm>
            <a:custGeom>
              <a:avLst/>
              <a:gdLst/>
              <a:ahLst/>
              <a:cxnLst/>
              <a:rect l="l" t="t" r="r" b="b"/>
              <a:pathLst>
                <a:path w="4583605" h="4788220">
                  <a:moveTo>
                    <a:pt x="0" y="0"/>
                  </a:moveTo>
                  <a:lnTo>
                    <a:pt x="4583605" y="0"/>
                  </a:lnTo>
                  <a:lnTo>
                    <a:pt x="4583605" y="4788220"/>
                  </a:lnTo>
                  <a:lnTo>
                    <a:pt x="0" y="4788220"/>
                  </a:lnTo>
                  <a:close/>
                </a:path>
              </a:pathLst>
            </a:custGeom>
            <a:gradFill rotWithShape="1">
              <a:gsLst>
                <a:gs pos="0">
                  <a:srgbClr val="27DDDF">
                    <a:alpha val="0"/>
                  </a:srgbClr>
                </a:gs>
                <a:gs pos="100000">
                  <a:srgbClr val="27DDDF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7F6C82A2-0F4F-33C4-9201-6CF437EB75AC}"/>
                </a:ext>
              </a:extLst>
            </p:cNvPr>
            <p:cNvSpPr txBox="1"/>
            <p:nvPr/>
          </p:nvSpPr>
          <p:spPr>
            <a:xfrm>
              <a:off x="0" y="19050"/>
              <a:ext cx="4583605" cy="47691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1387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24806D17-BFB1-08A4-689E-DB6FF9BFB588}"/>
              </a:ext>
            </a:extLst>
          </p:cNvPr>
          <p:cNvGrpSpPr/>
          <p:nvPr/>
        </p:nvGrpSpPr>
        <p:grpSpPr>
          <a:xfrm>
            <a:off x="1613308" y="3365366"/>
            <a:ext cx="911914" cy="911914"/>
            <a:chOff x="0" y="0"/>
            <a:chExt cx="812800" cy="812800"/>
          </a:xfrm>
        </p:grpSpPr>
        <p:sp>
          <p:nvSpPr>
            <p:cNvPr id="104" name="Freeform 3">
              <a:extLst>
                <a:ext uri="{FF2B5EF4-FFF2-40B4-BE49-F238E27FC236}">
                  <a16:creationId xmlns:a16="http://schemas.microsoft.com/office/drawing/2014/main" id="{198332DE-48A6-5DBA-E3C9-5D6D9B7BB018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7E3B2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5" name="TextBox 4">
              <a:extLst>
                <a:ext uri="{FF2B5EF4-FFF2-40B4-BE49-F238E27FC236}">
                  <a16:creationId xmlns:a16="http://schemas.microsoft.com/office/drawing/2014/main" id="{E020D122-11F8-69C3-1BB9-5AF8B15B2156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ts val="260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93852B9E-BD05-D710-C613-CAA276F141C7}"/>
              </a:ext>
            </a:extLst>
          </p:cNvPr>
          <p:cNvGrpSpPr/>
          <p:nvPr/>
        </p:nvGrpSpPr>
        <p:grpSpPr>
          <a:xfrm>
            <a:off x="2542252" y="4849600"/>
            <a:ext cx="911914" cy="911914"/>
            <a:chOff x="0" y="0"/>
            <a:chExt cx="812800" cy="812800"/>
          </a:xfrm>
        </p:grpSpPr>
        <p:sp>
          <p:nvSpPr>
            <p:cNvPr id="102" name="Freeform 6">
              <a:extLst>
                <a:ext uri="{FF2B5EF4-FFF2-40B4-BE49-F238E27FC236}">
                  <a16:creationId xmlns:a16="http://schemas.microsoft.com/office/drawing/2014/main" id="{B14417BB-6208-C43B-B5F8-A568F7BFF4E4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7E3B2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3" name="TextBox 7">
              <a:extLst>
                <a:ext uri="{FF2B5EF4-FFF2-40B4-BE49-F238E27FC236}">
                  <a16:creationId xmlns:a16="http://schemas.microsoft.com/office/drawing/2014/main" id="{0D965E15-9919-9620-F422-E8C4A1D0FF85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ts val="260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92E87129-A221-C5E7-900B-6FAB7B188AF3}"/>
              </a:ext>
            </a:extLst>
          </p:cNvPr>
          <p:cNvGrpSpPr/>
          <p:nvPr/>
        </p:nvGrpSpPr>
        <p:grpSpPr>
          <a:xfrm>
            <a:off x="3766789" y="6413365"/>
            <a:ext cx="911914" cy="911914"/>
            <a:chOff x="0" y="0"/>
            <a:chExt cx="812800" cy="812800"/>
          </a:xfrm>
        </p:grpSpPr>
        <p:sp>
          <p:nvSpPr>
            <p:cNvPr id="100" name="Freeform 9">
              <a:extLst>
                <a:ext uri="{FF2B5EF4-FFF2-40B4-BE49-F238E27FC236}">
                  <a16:creationId xmlns:a16="http://schemas.microsoft.com/office/drawing/2014/main" id="{3D5B5EE9-AFD8-826D-15F7-4AA462337AD2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7E3B2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1" name="TextBox 10">
              <a:extLst>
                <a:ext uri="{FF2B5EF4-FFF2-40B4-BE49-F238E27FC236}">
                  <a16:creationId xmlns:a16="http://schemas.microsoft.com/office/drawing/2014/main" id="{4108FF76-D286-C6BE-14AA-1F5948205E68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ts val="260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CA3B1170-6B53-B173-437B-3F67C7EF5C6D}"/>
              </a:ext>
            </a:extLst>
          </p:cNvPr>
          <p:cNvGrpSpPr/>
          <p:nvPr/>
        </p:nvGrpSpPr>
        <p:grpSpPr>
          <a:xfrm>
            <a:off x="4991327" y="7977779"/>
            <a:ext cx="911914" cy="911914"/>
            <a:chOff x="0" y="0"/>
            <a:chExt cx="812800" cy="812800"/>
          </a:xfrm>
        </p:grpSpPr>
        <p:sp>
          <p:nvSpPr>
            <p:cNvPr id="98" name="Freeform 12">
              <a:extLst>
                <a:ext uri="{FF2B5EF4-FFF2-40B4-BE49-F238E27FC236}">
                  <a16:creationId xmlns:a16="http://schemas.microsoft.com/office/drawing/2014/main" id="{76B34501-2731-92EE-D11B-CAF2387BEE3C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7E3B2"/>
            </a:solidFill>
          </p:spPr>
          <p:txBody>
            <a:bodyPr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9" name="TextBox 13">
              <a:extLst>
                <a:ext uri="{FF2B5EF4-FFF2-40B4-BE49-F238E27FC236}">
                  <a16:creationId xmlns:a16="http://schemas.microsoft.com/office/drawing/2014/main" id="{0FB63BDF-4C08-3A9C-9FE0-66D70BE4ED5F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ts val="260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2E5B59C0-225A-4273-D08F-CF8F57F6FCCB}"/>
              </a:ext>
            </a:extLst>
          </p:cNvPr>
          <p:cNvGrpSpPr/>
          <p:nvPr/>
        </p:nvGrpSpPr>
        <p:grpSpPr>
          <a:xfrm>
            <a:off x="10236630" y="-1153558"/>
            <a:ext cx="4202211" cy="6003158"/>
            <a:chOff x="0" y="0"/>
            <a:chExt cx="4445000" cy="6350000"/>
          </a:xfrm>
        </p:grpSpPr>
        <p:sp>
          <p:nvSpPr>
            <p:cNvPr id="97" name="Freeform 15">
              <a:extLst>
                <a:ext uri="{FF2B5EF4-FFF2-40B4-BE49-F238E27FC236}">
                  <a16:creationId xmlns:a16="http://schemas.microsoft.com/office/drawing/2014/main" id="{27180873-2679-18AA-B7EF-6D56F2B6034E}"/>
                </a:ext>
              </a:extLst>
            </p:cNvPr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r="-201730"/>
              </a:stretch>
            </a:blip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07BC6B53-0661-F66D-75BC-82898BC60DBD}"/>
              </a:ext>
            </a:extLst>
          </p:cNvPr>
          <p:cNvGrpSpPr/>
          <p:nvPr/>
        </p:nvGrpSpPr>
        <p:grpSpPr>
          <a:xfrm>
            <a:off x="-4953000" y="-1707159"/>
            <a:ext cx="5754080" cy="8220114"/>
            <a:chOff x="0" y="0"/>
            <a:chExt cx="4445000" cy="6350000"/>
          </a:xfrm>
        </p:grpSpPr>
        <p:sp>
          <p:nvSpPr>
            <p:cNvPr id="95" name="Freeform 19">
              <a:extLst>
                <a:ext uri="{FF2B5EF4-FFF2-40B4-BE49-F238E27FC236}">
                  <a16:creationId xmlns:a16="http://schemas.microsoft.com/office/drawing/2014/main" id="{5133028C-1440-EE3B-4334-38EAA3C43FCD}"/>
                </a:ext>
              </a:extLst>
            </p:cNvPr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r="-201730"/>
              </a:stretch>
            </a:blip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9" name="TextBox 20">
            <a:extLst>
              <a:ext uri="{FF2B5EF4-FFF2-40B4-BE49-F238E27FC236}">
                <a16:creationId xmlns:a16="http://schemas.microsoft.com/office/drawing/2014/main" id="{59179E91-7316-124C-3CE1-81385BE2CCC4}"/>
              </a:ext>
            </a:extLst>
          </p:cNvPr>
          <p:cNvSpPr txBox="1"/>
          <p:nvPr/>
        </p:nvSpPr>
        <p:spPr>
          <a:xfrm>
            <a:off x="2856789" y="1611528"/>
            <a:ext cx="6137152" cy="8031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ts val="7473"/>
              </a:lnSpc>
              <a:spcBef>
                <a:spcPct val="0"/>
              </a:spcBef>
            </a:pPr>
            <a:r>
              <a:rPr lang="en-US" sz="2800" b="1" dirty="0">
                <a:solidFill>
                  <a:schemeClr val="bg1"/>
                </a:solidFill>
                <a:latin typeface="Arial Bold" panose="020B0704020202020204" pitchFamily="34" charset="0"/>
                <a:cs typeface="Arial Bold" panose="020B0704020202020204" pitchFamily="34" charset="0"/>
              </a:rPr>
              <a:t>Deployment &amp; Real-Time Inference</a:t>
            </a:r>
            <a:endParaRPr kumimoji="0" lang="en-US" sz="4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Bold" panose="020B0704020202020204" pitchFamily="34" charset="0"/>
              <a:cs typeface="Arial Bold" panose="020B0704020202020204" pitchFamily="34" charset="0"/>
            </a:endParaRPr>
          </a:p>
        </p:txBody>
      </p:sp>
      <p:sp>
        <p:nvSpPr>
          <p:cNvPr id="80" name="TextBox 21">
            <a:extLst>
              <a:ext uri="{FF2B5EF4-FFF2-40B4-BE49-F238E27FC236}">
                <a16:creationId xmlns:a16="http://schemas.microsoft.com/office/drawing/2014/main" id="{C91F3D8B-5E2A-A81B-9C94-641DC0911149}"/>
              </a:ext>
            </a:extLst>
          </p:cNvPr>
          <p:cNvSpPr txBox="1"/>
          <p:nvPr/>
        </p:nvSpPr>
        <p:spPr>
          <a:xfrm>
            <a:off x="1596278" y="3440777"/>
            <a:ext cx="880028" cy="6848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ts val="5526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4" b="1" i="0" u="none" strike="noStrike" kern="1200" cap="none" spc="0" normalizeH="0" baseline="0" noProof="0" dirty="0">
                <a:ln>
                  <a:noFill/>
                </a:ln>
                <a:solidFill>
                  <a:srgbClr val="051D40"/>
                </a:solidFill>
                <a:effectLst/>
                <a:uLnTx/>
                <a:uFillTx/>
                <a:latin typeface="Almarai Bold"/>
                <a:ea typeface="Almarai Bold"/>
                <a:cs typeface="Almarai Bold"/>
                <a:sym typeface="Almarai Bold"/>
              </a:rPr>
              <a:t>01</a:t>
            </a:r>
          </a:p>
        </p:txBody>
      </p:sp>
      <p:sp>
        <p:nvSpPr>
          <p:cNvPr id="81" name="TextBox 22">
            <a:extLst>
              <a:ext uri="{FF2B5EF4-FFF2-40B4-BE49-F238E27FC236}">
                <a16:creationId xmlns:a16="http://schemas.microsoft.com/office/drawing/2014/main" id="{BCDDC5E6-2780-2012-F912-17DAE2E394B3}"/>
              </a:ext>
            </a:extLst>
          </p:cNvPr>
          <p:cNvSpPr txBox="1"/>
          <p:nvPr/>
        </p:nvSpPr>
        <p:spPr>
          <a:xfrm>
            <a:off x="2525222" y="4925011"/>
            <a:ext cx="880028" cy="6848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ts val="5526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4" b="1" i="0" u="none" strike="noStrike" kern="1200" cap="none" spc="0" normalizeH="0" baseline="0" noProof="0">
                <a:ln>
                  <a:noFill/>
                </a:ln>
                <a:solidFill>
                  <a:srgbClr val="051D40"/>
                </a:solidFill>
                <a:effectLst/>
                <a:uLnTx/>
                <a:uFillTx/>
                <a:latin typeface="Almarai Bold"/>
                <a:ea typeface="Almarai Bold"/>
                <a:cs typeface="Almarai Bold"/>
                <a:sym typeface="Almarai Bold"/>
              </a:rPr>
              <a:t>02</a:t>
            </a:r>
          </a:p>
        </p:txBody>
      </p:sp>
      <p:sp>
        <p:nvSpPr>
          <p:cNvPr id="82" name="TextBox 23">
            <a:extLst>
              <a:ext uri="{FF2B5EF4-FFF2-40B4-BE49-F238E27FC236}">
                <a16:creationId xmlns:a16="http://schemas.microsoft.com/office/drawing/2014/main" id="{B0EDDAAE-CC4B-6C8D-80D9-E86C67D43524}"/>
              </a:ext>
            </a:extLst>
          </p:cNvPr>
          <p:cNvSpPr txBox="1"/>
          <p:nvPr/>
        </p:nvSpPr>
        <p:spPr>
          <a:xfrm>
            <a:off x="3749760" y="6488776"/>
            <a:ext cx="880028" cy="6848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ts val="5526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4" b="1" i="0" u="none" strike="noStrike" kern="1200" cap="none" spc="0" normalizeH="0" baseline="0" noProof="0">
                <a:ln>
                  <a:noFill/>
                </a:ln>
                <a:solidFill>
                  <a:srgbClr val="051D40"/>
                </a:solidFill>
                <a:effectLst/>
                <a:uLnTx/>
                <a:uFillTx/>
                <a:latin typeface="Almarai Bold"/>
                <a:ea typeface="Almarai Bold"/>
                <a:cs typeface="Almarai Bold"/>
                <a:sym typeface="Almarai Bold"/>
              </a:rPr>
              <a:t>03</a:t>
            </a:r>
          </a:p>
        </p:txBody>
      </p:sp>
      <p:sp>
        <p:nvSpPr>
          <p:cNvPr id="83" name="TextBox 24">
            <a:extLst>
              <a:ext uri="{FF2B5EF4-FFF2-40B4-BE49-F238E27FC236}">
                <a16:creationId xmlns:a16="http://schemas.microsoft.com/office/drawing/2014/main" id="{034131FB-0B36-4C8A-2EF5-93A7F24DEFF6}"/>
              </a:ext>
            </a:extLst>
          </p:cNvPr>
          <p:cNvSpPr txBox="1"/>
          <p:nvPr/>
        </p:nvSpPr>
        <p:spPr>
          <a:xfrm>
            <a:off x="4974297" y="8053191"/>
            <a:ext cx="880028" cy="6848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ts val="5526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4" b="1" i="0" u="none" strike="noStrike" kern="1200" cap="none" spc="0" normalizeH="0" baseline="0" noProof="0">
                <a:ln>
                  <a:noFill/>
                </a:ln>
                <a:solidFill>
                  <a:srgbClr val="051D40"/>
                </a:solidFill>
                <a:effectLst/>
                <a:uLnTx/>
                <a:uFillTx/>
                <a:latin typeface="Almarai Bold"/>
                <a:ea typeface="Almarai Bold"/>
                <a:cs typeface="Almarai Bold"/>
                <a:sym typeface="Almarai Bold"/>
              </a:rPr>
              <a:t>04</a:t>
            </a:r>
          </a:p>
        </p:txBody>
      </p:sp>
      <p:sp>
        <p:nvSpPr>
          <p:cNvPr id="84" name="TextBox 25">
            <a:extLst>
              <a:ext uri="{FF2B5EF4-FFF2-40B4-BE49-F238E27FC236}">
                <a16:creationId xmlns:a16="http://schemas.microsoft.com/office/drawing/2014/main" id="{9CE8EABF-5588-71A8-363D-574C2D5C7F80}"/>
              </a:ext>
            </a:extLst>
          </p:cNvPr>
          <p:cNvSpPr txBox="1"/>
          <p:nvPr/>
        </p:nvSpPr>
        <p:spPr>
          <a:xfrm>
            <a:off x="2820815" y="3387496"/>
            <a:ext cx="6138901" cy="8309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bg1"/>
                </a:solidFill>
                <a:latin typeface="Arial Bold" panose="020B0704020202020204" pitchFamily="34" charset="0"/>
                <a:cs typeface="Arial Bold" panose="020B0704020202020204" pitchFamily="34" charset="0"/>
              </a:rPr>
              <a:t>Serving with Flask API</a:t>
            </a:r>
            <a:endParaRPr lang="en-US" dirty="0">
              <a:solidFill>
                <a:schemeClr val="bg1"/>
              </a:solidFill>
              <a:latin typeface="Arial Bold" panose="020B0704020202020204" pitchFamily="34" charset="0"/>
              <a:cs typeface="Arial Bold" panose="020B0704020202020204" pitchFamily="34" charset="0"/>
            </a:endParaRPr>
          </a:p>
          <a:p>
            <a:r>
              <a:rPr lang="en-US" dirty="0">
                <a:solidFill>
                  <a:schemeClr val="bg1"/>
                </a:solidFill>
                <a:latin typeface="Arial "/>
                <a:cs typeface="Arial Bold" panose="020B0704020202020204" pitchFamily="34" charset="0"/>
              </a:rPr>
              <a:t>The trained </a:t>
            </a:r>
            <a:r>
              <a:rPr lang="en-US" dirty="0" err="1">
                <a:solidFill>
                  <a:schemeClr val="bg1"/>
                </a:solidFill>
                <a:latin typeface="Arial "/>
                <a:cs typeface="Arial Bold" panose="020B0704020202020204" pitchFamily="34" charset="0"/>
              </a:rPr>
              <a:t>Keras</a:t>
            </a:r>
            <a:r>
              <a:rPr lang="en-US" dirty="0">
                <a:solidFill>
                  <a:schemeClr val="bg1"/>
                </a:solidFill>
                <a:latin typeface="Arial "/>
                <a:cs typeface="Arial Bold" panose="020B0704020202020204" pitchFamily="34" charset="0"/>
              </a:rPr>
              <a:t> model is wrapped in a lightweight and efficient Flask web server.</a:t>
            </a:r>
          </a:p>
        </p:txBody>
      </p:sp>
      <p:sp>
        <p:nvSpPr>
          <p:cNvPr id="85" name="TextBox 26">
            <a:extLst>
              <a:ext uri="{FF2B5EF4-FFF2-40B4-BE49-F238E27FC236}">
                <a16:creationId xmlns:a16="http://schemas.microsoft.com/office/drawing/2014/main" id="{3E513C5D-DF8E-3AC1-919D-EBCBEC829FC1}"/>
              </a:ext>
            </a:extLst>
          </p:cNvPr>
          <p:cNvSpPr txBox="1"/>
          <p:nvPr/>
        </p:nvSpPr>
        <p:spPr>
          <a:xfrm>
            <a:off x="3749760" y="4871729"/>
            <a:ext cx="6138901" cy="8617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bg1"/>
                </a:solidFill>
                <a:latin typeface="Arial "/>
                <a:cs typeface="Arial Bold" panose="020B0704020202020204" pitchFamily="34" charset="0"/>
              </a:rPr>
              <a:t>The /predict Endpoint</a:t>
            </a:r>
            <a:endParaRPr lang="en-US" dirty="0">
              <a:solidFill>
                <a:schemeClr val="bg1"/>
              </a:solidFill>
              <a:latin typeface="Arial "/>
              <a:cs typeface="Arial Bold" panose="020B0704020202020204" pitchFamily="34" charset="0"/>
            </a:endParaRPr>
          </a:p>
          <a:p>
            <a:r>
              <a:rPr lang="en-US" dirty="0">
                <a:solidFill>
                  <a:schemeClr val="bg1"/>
                </a:solidFill>
                <a:latin typeface="Arial "/>
                <a:cs typeface="Arial Bold" panose="020B0704020202020204" pitchFamily="34" charset="0"/>
              </a:rPr>
              <a:t>We created a simple API endpoint that accepts a video file for immediate analysis.</a:t>
            </a:r>
          </a:p>
        </p:txBody>
      </p:sp>
      <p:sp>
        <p:nvSpPr>
          <p:cNvPr id="86" name="TextBox 27">
            <a:extLst>
              <a:ext uri="{FF2B5EF4-FFF2-40B4-BE49-F238E27FC236}">
                <a16:creationId xmlns:a16="http://schemas.microsoft.com/office/drawing/2014/main" id="{09E30156-B273-EB88-EF55-E3C2C799EE16}"/>
              </a:ext>
            </a:extLst>
          </p:cNvPr>
          <p:cNvSpPr txBox="1"/>
          <p:nvPr/>
        </p:nvSpPr>
        <p:spPr>
          <a:xfrm>
            <a:off x="4974297" y="6435494"/>
            <a:ext cx="6138901" cy="1107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bg1"/>
                </a:solidFill>
                <a:latin typeface="Arial "/>
              </a:rPr>
              <a:t>The Prediction Process</a:t>
            </a:r>
            <a:endParaRPr lang="en-US" dirty="0">
              <a:solidFill>
                <a:schemeClr val="bg1"/>
              </a:solidFill>
              <a:latin typeface="Arial "/>
            </a:endParaRPr>
          </a:p>
          <a:p>
            <a:r>
              <a:rPr lang="en-US" dirty="0">
                <a:solidFill>
                  <a:schemeClr val="bg1"/>
                </a:solidFill>
                <a:latin typeface="Arial "/>
              </a:rPr>
              <a:t>The API receives video, pre-processes it, and passes it to the model for inference.</a:t>
            </a:r>
            <a:br>
              <a:rPr lang="en-US" dirty="0">
                <a:solidFill>
                  <a:schemeClr val="bg1"/>
                </a:solidFill>
                <a:latin typeface="Arial "/>
              </a:rPr>
            </a:b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"/>
            </a:endParaRPr>
          </a:p>
        </p:txBody>
      </p:sp>
      <p:sp>
        <p:nvSpPr>
          <p:cNvPr id="87" name="TextBox 28">
            <a:extLst>
              <a:ext uri="{FF2B5EF4-FFF2-40B4-BE49-F238E27FC236}">
                <a16:creationId xmlns:a16="http://schemas.microsoft.com/office/drawing/2014/main" id="{5309CE6A-59C9-3A05-B1F7-EBE5881C96D5}"/>
              </a:ext>
            </a:extLst>
          </p:cNvPr>
          <p:cNvSpPr txBox="1"/>
          <p:nvPr/>
        </p:nvSpPr>
        <p:spPr>
          <a:xfrm>
            <a:off x="6091380" y="8130020"/>
            <a:ext cx="6138901" cy="2769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b="1" dirty="0">
                <a:solidFill>
                  <a:schemeClr val="bg1"/>
                </a:solidFill>
                <a:latin typeface="Arial Bold" panose="020B0704020202020204" pitchFamily="34" charset="0"/>
                <a:cs typeface="Arial Bold" panose="020B0704020202020204" pitchFamily="34" charset="0"/>
              </a:rPr>
              <a:t> JSON Response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Bold" panose="020B0704020202020204" pitchFamily="34" charset="0"/>
              <a:cs typeface="Arial Bold" panose="020B0704020202020204" pitchFamily="34" charset="0"/>
            </a:endParaRPr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436D4562-D358-D139-5CD5-A9737BCF0875}"/>
              </a:ext>
            </a:extLst>
          </p:cNvPr>
          <p:cNvGrpSpPr/>
          <p:nvPr/>
        </p:nvGrpSpPr>
        <p:grpSpPr>
          <a:xfrm rot="5400000">
            <a:off x="1364466" y="1673817"/>
            <a:ext cx="1224824" cy="1224824"/>
            <a:chOff x="0" y="0"/>
            <a:chExt cx="812800" cy="812800"/>
          </a:xfrm>
        </p:grpSpPr>
        <p:sp>
          <p:nvSpPr>
            <p:cNvPr id="92" name="Freeform 34">
              <a:extLst>
                <a:ext uri="{FF2B5EF4-FFF2-40B4-BE49-F238E27FC236}">
                  <a16:creationId xmlns:a16="http://schemas.microsoft.com/office/drawing/2014/main" id="{E36EE9DD-87E9-DB9B-14CE-C3FA8395169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26211" r="-126211"/>
              </a:stretch>
            </a:blip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91" name="TextBox 35">
            <a:extLst>
              <a:ext uri="{FF2B5EF4-FFF2-40B4-BE49-F238E27FC236}">
                <a16:creationId xmlns:a16="http://schemas.microsoft.com/office/drawing/2014/main" id="{BB917F03-58CC-0F70-6F11-6C98AE39B88A}"/>
              </a:ext>
            </a:extLst>
          </p:cNvPr>
          <p:cNvSpPr txBox="1"/>
          <p:nvPr/>
        </p:nvSpPr>
        <p:spPr>
          <a:xfrm>
            <a:off x="1248755" y="1816669"/>
            <a:ext cx="1456246" cy="821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ts val="6817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94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marai Bold"/>
                <a:ea typeface="Almarai Bold"/>
                <a:cs typeface="Almarai Bold"/>
                <a:sym typeface="Almarai Bold"/>
              </a:rPr>
              <a:t>0</a:t>
            </a:r>
            <a:r>
              <a:rPr kumimoji="0" lang="ar-EG" sz="494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marai Bold"/>
                <a:ea typeface="Almarai Bold"/>
                <a:cs typeface="Almarai Bold"/>
                <a:sym typeface="Almarai Bold"/>
              </a:rPr>
              <a:t>5</a:t>
            </a:r>
            <a:endParaRPr kumimoji="0" lang="en-US" sz="494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lmarai Bold"/>
              <a:ea typeface="Almarai Bold"/>
              <a:cs typeface="Almarai Bold"/>
              <a:sym typeface="Almarai Bold"/>
            </a:endParaRPr>
          </a:p>
        </p:txBody>
      </p:sp>
      <p:sp>
        <p:nvSpPr>
          <p:cNvPr id="5" name="Freeform 2">
            <a:extLst>
              <a:ext uri="{FF2B5EF4-FFF2-40B4-BE49-F238E27FC236}">
                <a16:creationId xmlns:a16="http://schemas.microsoft.com/office/drawing/2014/main" id="{6222A8BF-920A-7B1C-5F2E-AE760045763F}"/>
              </a:ext>
            </a:extLst>
          </p:cNvPr>
          <p:cNvSpPr/>
          <p:nvPr/>
        </p:nvSpPr>
        <p:spPr>
          <a:xfrm>
            <a:off x="1074577" y="845799"/>
            <a:ext cx="499539" cy="503199"/>
          </a:xfrm>
          <a:custGeom>
            <a:avLst/>
            <a:gdLst/>
            <a:ahLst/>
            <a:cxnLst/>
            <a:rect l="l" t="t" r="r" b="b"/>
            <a:pathLst>
              <a:path w="499539" h="503199">
                <a:moveTo>
                  <a:pt x="0" y="0"/>
                </a:moveTo>
                <a:lnTo>
                  <a:pt x="499540" y="0"/>
                </a:lnTo>
                <a:lnTo>
                  <a:pt x="499540" y="503199"/>
                </a:lnTo>
                <a:lnTo>
                  <a:pt x="0" y="50319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Freeform 2">
            <a:extLst>
              <a:ext uri="{FF2B5EF4-FFF2-40B4-BE49-F238E27FC236}">
                <a16:creationId xmlns:a16="http://schemas.microsoft.com/office/drawing/2014/main" id="{3660D103-3960-AC12-024D-659F69D89AB4}"/>
              </a:ext>
            </a:extLst>
          </p:cNvPr>
          <p:cNvSpPr/>
          <p:nvPr/>
        </p:nvSpPr>
        <p:spPr>
          <a:xfrm>
            <a:off x="1074577" y="845799"/>
            <a:ext cx="499539" cy="503199"/>
          </a:xfrm>
          <a:custGeom>
            <a:avLst/>
            <a:gdLst/>
            <a:ahLst/>
            <a:cxnLst/>
            <a:rect l="l" t="t" r="r" b="b"/>
            <a:pathLst>
              <a:path w="499539" h="503199">
                <a:moveTo>
                  <a:pt x="0" y="0"/>
                </a:moveTo>
                <a:lnTo>
                  <a:pt x="499540" y="0"/>
                </a:lnTo>
                <a:lnTo>
                  <a:pt x="499540" y="503199"/>
                </a:lnTo>
                <a:lnTo>
                  <a:pt x="0" y="50319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24">
            <a:extLst>
              <a:ext uri="{FF2B5EF4-FFF2-40B4-BE49-F238E27FC236}">
                <a16:creationId xmlns:a16="http://schemas.microsoft.com/office/drawing/2014/main" id="{B6C15C31-AC0E-5BFA-C887-66C5B7C60696}"/>
              </a:ext>
            </a:extLst>
          </p:cNvPr>
          <p:cNvSpPr txBox="1"/>
          <p:nvPr/>
        </p:nvSpPr>
        <p:spPr>
          <a:xfrm>
            <a:off x="1795032" y="930452"/>
            <a:ext cx="1823801" cy="2949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267"/>
              </a:lnSpc>
            </a:pPr>
            <a:r>
              <a:rPr lang="en-US" sz="2400" b="1" dirty="0" err="1">
                <a:solidFill>
                  <a:schemeClr val="bg2"/>
                </a:solidFill>
                <a:latin typeface="Arial Bold" panose="020B0704020202020204" pitchFamily="34" charset="0"/>
                <a:cs typeface="Arial Bold" panose="020B0704020202020204" pitchFamily="34" charset="0"/>
              </a:rPr>
              <a:t>VioDetect</a:t>
            </a:r>
            <a:r>
              <a:rPr lang="en-US" sz="2400" b="1" dirty="0">
                <a:solidFill>
                  <a:schemeClr val="bg2"/>
                </a:solidFill>
                <a:latin typeface="Arial Bold" panose="020B0704020202020204" pitchFamily="34" charset="0"/>
                <a:cs typeface="Arial Bold" panose="020B0704020202020204" pitchFamily="34" charset="0"/>
              </a:rPr>
              <a:t> AI</a:t>
            </a:r>
            <a:endParaRPr lang="en-US" sz="3200" b="1" spc="-41" dirty="0">
              <a:solidFill>
                <a:schemeClr val="bg2"/>
              </a:solidFill>
              <a:latin typeface="Arial Bold" panose="020B0704020202020204" pitchFamily="34" charset="0"/>
              <a:ea typeface="Arial Bold"/>
              <a:cs typeface="Arial Bold" panose="020B0704020202020204" pitchFamily="34" charset="0"/>
              <a:sym typeface="Arial Bold"/>
            </a:endParaRPr>
          </a:p>
        </p:txBody>
      </p:sp>
      <p:pic>
        <p:nvPicPr>
          <p:cNvPr id="8" name="Image 0" descr="preencoded.png">
            <a:extLst>
              <a:ext uri="{FF2B5EF4-FFF2-40B4-BE49-F238E27FC236}">
                <a16:creationId xmlns:a16="http://schemas.microsoft.com/office/drawing/2014/main" id="{B3BBBEEE-E7FD-81B2-DE95-86A1BF9174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55875" y="4190482"/>
            <a:ext cx="3444194" cy="516629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546771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/>
      <p:bldP spid="81" grpId="0"/>
      <p:bldP spid="82" grpId="0"/>
      <p:bldP spid="83" grpId="0"/>
      <p:bldP spid="84" grpId="0"/>
      <p:bldP spid="85" grpId="0"/>
      <p:bldP spid="86" grpId="0"/>
      <p:bldP spid="8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51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026A9FE-41ED-DAEA-0798-65EBB28674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1469CBC9-5BFA-554D-CB0E-07806F093DBA}"/>
              </a:ext>
            </a:extLst>
          </p:cNvPr>
          <p:cNvGrpSpPr/>
          <p:nvPr/>
        </p:nvGrpSpPr>
        <p:grpSpPr>
          <a:xfrm rot="-4011154">
            <a:off x="14044924" y="1464134"/>
            <a:ext cx="17403374" cy="18180272"/>
            <a:chOff x="0" y="0"/>
            <a:chExt cx="4583605" cy="478822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C1655384-9D31-5579-EB4C-C0F7F3D9555A}"/>
                </a:ext>
              </a:extLst>
            </p:cNvPr>
            <p:cNvSpPr/>
            <p:nvPr/>
          </p:nvSpPr>
          <p:spPr>
            <a:xfrm>
              <a:off x="0" y="0"/>
              <a:ext cx="4583605" cy="4788220"/>
            </a:xfrm>
            <a:custGeom>
              <a:avLst/>
              <a:gdLst/>
              <a:ahLst/>
              <a:cxnLst/>
              <a:rect l="l" t="t" r="r" b="b"/>
              <a:pathLst>
                <a:path w="4583605" h="4788220">
                  <a:moveTo>
                    <a:pt x="0" y="0"/>
                  </a:moveTo>
                  <a:lnTo>
                    <a:pt x="4583605" y="0"/>
                  </a:lnTo>
                  <a:lnTo>
                    <a:pt x="4583605" y="4788220"/>
                  </a:lnTo>
                  <a:lnTo>
                    <a:pt x="0" y="4788220"/>
                  </a:lnTo>
                  <a:close/>
                </a:path>
              </a:pathLst>
            </a:custGeom>
            <a:gradFill rotWithShape="1">
              <a:gsLst>
                <a:gs pos="0">
                  <a:srgbClr val="27DDDF">
                    <a:alpha val="0"/>
                  </a:srgbClr>
                </a:gs>
                <a:gs pos="100000">
                  <a:srgbClr val="27DDDF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D5161463-CFCA-F4FA-4BE6-A333DEAD8F2F}"/>
                </a:ext>
              </a:extLst>
            </p:cNvPr>
            <p:cNvSpPr txBox="1"/>
            <p:nvPr/>
          </p:nvSpPr>
          <p:spPr>
            <a:xfrm>
              <a:off x="0" y="19050"/>
              <a:ext cx="4583605" cy="47691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1387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015C8871-406D-2D29-5A8F-F3C93FCE55DE}"/>
              </a:ext>
            </a:extLst>
          </p:cNvPr>
          <p:cNvGrpSpPr/>
          <p:nvPr/>
        </p:nvGrpSpPr>
        <p:grpSpPr>
          <a:xfrm>
            <a:off x="10236630" y="-1694299"/>
            <a:ext cx="4202211" cy="6003158"/>
            <a:chOff x="0" y="0"/>
            <a:chExt cx="4445000" cy="6350000"/>
          </a:xfrm>
        </p:grpSpPr>
        <p:sp>
          <p:nvSpPr>
            <p:cNvPr id="97" name="Freeform 15">
              <a:extLst>
                <a:ext uri="{FF2B5EF4-FFF2-40B4-BE49-F238E27FC236}">
                  <a16:creationId xmlns:a16="http://schemas.microsoft.com/office/drawing/2014/main" id="{001C94F3-64AB-1664-4152-DCCE4B4ADEAC}"/>
                </a:ext>
              </a:extLst>
            </p:cNvPr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r="-201730"/>
              </a:stretch>
            </a:blip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0FC92E95-9830-1B80-4DAC-0ABEB7F80FA8}"/>
              </a:ext>
            </a:extLst>
          </p:cNvPr>
          <p:cNvGrpSpPr/>
          <p:nvPr/>
        </p:nvGrpSpPr>
        <p:grpSpPr>
          <a:xfrm>
            <a:off x="-4953000" y="-2247900"/>
            <a:ext cx="5754080" cy="8220114"/>
            <a:chOff x="0" y="0"/>
            <a:chExt cx="4445000" cy="6350000"/>
          </a:xfrm>
        </p:grpSpPr>
        <p:sp>
          <p:nvSpPr>
            <p:cNvPr id="95" name="Freeform 19">
              <a:extLst>
                <a:ext uri="{FF2B5EF4-FFF2-40B4-BE49-F238E27FC236}">
                  <a16:creationId xmlns:a16="http://schemas.microsoft.com/office/drawing/2014/main" id="{EA1ECD53-1B60-EEA0-D321-9FCCA1C76FE7}"/>
                </a:ext>
              </a:extLst>
            </p:cNvPr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r="-201730"/>
              </a:stretch>
            </a:blip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9" name="TextBox 20">
            <a:extLst>
              <a:ext uri="{FF2B5EF4-FFF2-40B4-BE49-F238E27FC236}">
                <a16:creationId xmlns:a16="http://schemas.microsoft.com/office/drawing/2014/main" id="{26F92037-D92F-F04A-3D7D-087AD595727C}"/>
              </a:ext>
            </a:extLst>
          </p:cNvPr>
          <p:cNvSpPr txBox="1"/>
          <p:nvPr/>
        </p:nvSpPr>
        <p:spPr>
          <a:xfrm>
            <a:off x="1972392" y="1837912"/>
            <a:ext cx="6797163" cy="17999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ts val="7473"/>
              </a:lnSpc>
              <a:spcBef>
                <a:spcPct val="0"/>
              </a:spcBef>
            </a:pPr>
            <a:r>
              <a:rPr lang="en-US" sz="4000" b="1" dirty="0">
                <a:solidFill>
                  <a:prstClr val="white"/>
                </a:solidFill>
                <a:latin typeface="Arial Bold" panose="020B0704020202020204" pitchFamily="34" charset="0"/>
                <a:cs typeface="Arial Bold" panose="020B0704020202020204" pitchFamily="34" charset="0"/>
              </a:rPr>
              <a:t>Real-Time Fire Detection Using YOLOv5"</a:t>
            </a:r>
            <a:endParaRPr kumimoji="0" lang="en-US" sz="6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Bold" panose="020B0704020202020204" pitchFamily="34" charset="0"/>
              <a:ea typeface="+mn-ea"/>
              <a:cs typeface="Arial Bold" panose="020B0704020202020204" pitchFamily="34" charset="0"/>
            </a:endParaRPr>
          </a:p>
        </p:txBody>
      </p:sp>
      <p:pic>
        <p:nvPicPr>
          <p:cNvPr id="8" name="Picture 7" descr="A fire in a building&#10;&#10;AI-generated content may be incorrect.">
            <a:extLst>
              <a:ext uri="{FF2B5EF4-FFF2-40B4-BE49-F238E27FC236}">
                <a16:creationId xmlns:a16="http://schemas.microsoft.com/office/drawing/2014/main" id="{8A890A85-8B68-8C74-06B0-46ADB3D8F9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2760" y="4603231"/>
            <a:ext cx="3326795" cy="46993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 descr="A person on fire in a room&#10;&#10;AI-generated content may be incorrect.">
            <a:extLst>
              <a:ext uri="{FF2B5EF4-FFF2-40B4-BE49-F238E27FC236}">
                <a16:creationId xmlns:a16="http://schemas.microsoft.com/office/drawing/2014/main" id="{4F4C7DB7-AD2D-068B-03EF-469F2B1186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3400" y="4580851"/>
            <a:ext cx="3477110" cy="482984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Picture 11" descr="A smoke coming out of a building&#10;&#10;AI-generated content may be incorrect.">
            <a:extLst>
              <a:ext uri="{FF2B5EF4-FFF2-40B4-BE49-F238E27FC236}">
                <a16:creationId xmlns:a16="http://schemas.microsoft.com/office/drawing/2014/main" id="{1BF4503F-AD6D-1BEB-23AE-4CCB40F39F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8447" y="4580851"/>
            <a:ext cx="3324689" cy="47217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Freeform 2">
            <a:extLst>
              <a:ext uri="{FF2B5EF4-FFF2-40B4-BE49-F238E27FC236}">
                <a16:creationId xmlns:a16="http://schemas.microsoft.com/office/drawing/2014/main" id="{D44B4FAE-26F7-C59D-D1ED-B4DABADB97F2}"/>
              </a:ext>
            </a:extLst>
          </p:cNvPr>
          <p:cNvSpPr/>
          <p:nvPr/>
        </p:nvSpPr>
        <p:spPr>
          <a:xfrm>
            <a:off x="1074577" y="845799"/>
            <a:ext cx="499539" cy="503199"/>
          </a:xfrm>
          <a:custGeom>
            <a:avLst/>
            <a:gdLst/>
            <a:ahLst/>
            <a:cxnLst/>
            <a:rect l="l" t="t" r="r" b="b"/>
            <a:pathLst>
              <a:path w="499539" h="503199">
                <a:moveTo>
                  <a:pt x="0" y="0"/>
                </a:moveTo>
                <a:lnTo>
                  <a:pt x="499540" y="0"/>
                </a:lnTo>
                <a:lnTo>
                  <a:pt x="499540" y="503199"/>
                </a:lnTo>
                <a:lnTo>
                  <a:pt x="0" y="50319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Freeform 2">
            <a:extLst>
              <a:ext uri="{FF2B5EF4-FFF2-40B4-BE49-F238E27FC236}">
                <a16:creationId xmlns:a16="http://schemas.microsoft.com/office/drawing/2014/main" id="{E84495A4-E8C8-1EB1-6D9E-820D9EF04E2D}"/>
              </a:ext>
            </a:extLst>
          </p:cNvPr>
          <p:cNvSpPr/>
          <p:nvPr/>
        </p:nvSpPr>
        <p:spPr>
          <a:xfrm>
            <a:off x="1074577" y="845799"/>
            <a:ext cx="499539" cy="503199"/>
          </a:xfrm>
          <a:custGeom>
            <a:avLst/>
            <a:gdLst/>
            <a:ahLst/>
            <a:cxnLst/>
            <a:rect l="l" t="t" r="r" b="b"/>
            <a:pathLst>
              <a:path w="499539" h="503199">
                <a:moveTo>
                  <a:pt x="0" y="0"/>
                </a:moveTo>
                <a:lnTo>
                  <a:pt x="499540" y="0"/>
                </a:lnTo>
                <a:lnTo>
                  <a:pt x="499540" y="503199"/>
                </a:lnTo>
                <a:lnTo>
                  <a:pt x="0" y="50319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TextBox 24">
            <a:extLst>
              <a:ext uri="{FF2B5EF4-FFF2-40B4-BE49-F238E27FC236}">
                <a16:creationId xmlns:a16="http://schemas.microsoft.com/office/drawing/2014/main" id="{C7BF28B3-1316-8AA0-71FC-69065B51C5EC}"/>
              </a:ext>
            </a:extLst>
          </p:cNvPr>
          <p:cNvSpPr txBox="1"/>
          <p:nvPr/>
        </p:nvSpPr>
        <p:spPr>
          <a:xfrm>
            <a:off x="1795032" y="930452"/>
            <a:ext cx="1823801" cy="2949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267"/>
              </a:lnSpc>
            </a:pPr>
            <a:r>
              <a:rPr lang="en-US" sz="2400" b="1" dirty="0" err="1">
                <a:solidFill>
                  <a:schemeClr val="bg2"/>
                </a:solidFill>
                <a:latin typeface="Arial Bold" panose="020B0704020202020204" pitchFamily="34" charset="0"/>
                <a:cs typeface="Arial Bold" panose="020B0704020202020204" pitchFamily="34" charset="0"/>
              </a:rPr>
              <a:t>VioDetect</a:t>
            </a:r>
            <a:r>
              <a:rPr lang="en-US" sz="2400" b="1" dirty="0">
                <a:solidFill>
                  <a:schemeClr val="bg2"/>
                </a:solidFill>
                <a:latin typeface="Arial Bold" panose="020B0704020202020204" pitchFamily="34" charset="0"/>
                <a:cs typeface="Arial Bold" panose="020B0704020202020204" pitchFamily="34" charset="0"/>
              </a:rPr>
              <a:t> AI</a:t>
            </a:r>
            <a:endParaRPr lang="en-US" sz="3200" b="1" spc="-41" dirty="0">
              <a:solidFill>
                <a:schemeClr val="bg2"/>
              </a:solidFill>
              <a:latin typeface="Arial Bold" panose="020B0704020202020204" pitchFamily="34" charset="0"/>
              <a:ea typeface="Arial Bold"/>
              <a:cs typeface="Arial Bold" panose="020B0704020202020204" pitchFamily="34" charset="0"/>
              <a:sym typeface="Arial Bold"/>
            </a:endParaRPr>
          </a:p>
        </p:txBody>
      </p:sp>
    </p:spTree>
    <p:extLst>
      <p:ext uri="{BB962C8B-B14F-4D97-AF65-F5344CB8AC3E}">
        <p14:creationId xmlns:p14="http://schemas.microsoft.com/office/powerpoint/2010/main" val="218364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5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74577" y="845799"/>
            <a:ext cx="499539" cy="503199"/>
          </a:xfrm>
          <a:custGeom>
            <a:avLst/>
            <a:gdLst/>
            <a:ahLst/>
            <a:cxnLst/>
            <a:rect l="l" t="t" r="r" b="b"/>
            <a:pathLst>
              <a:path w="499539" h="503199">
                <a:moveTo>
                  <a:pt x="0" y="0"/>
                </a:moveTo>
                <a:lnTo>
                  <a:pt x="499540" y="0"/>
                </a:lnTo>
                <a:lnTo>
                  <a:pt x="499540" y="503199"/>
                </a:lnTo>
                <a:lnTo>
                  <a:pt x="0" y="5031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9220200" y="2262850"/>
            <a:ext cx="6964686" cy="6645580"/>
            <a:chOff x="0" y="0"/>
            <a:chExt cx="1834320" cy="175027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834320" cy="1750276"/>
            </a:xfrm>
            <a:custGeom>
              <a:avLst/>
              <a:gdLst/>
              <a:ahLst/>
              <a:cxnLst/>
              <a:rect l="l" t="t" r="r" b="b"/>
              <a:pathLst>
                <a:path w="1834320" h="1750276">
                  <a:moveTo>
                    <a:pt x="56691" y="0"/>
                  </a:moveTo>
                  <a:lnTo>
                    <a:pt x="1777629" y="0"/>
                  </a:lnTo>
                  <a:cubicBezTo>
                    <a:pt x="1808939" y="0"/>
                    <a:pt x="1834320" y="25382"/>
                    <a:pt x="1834320" y="56691"/>
                  </a:cubicBezTo>
                  <a:lnTo>
                    <a:pt x="1834320" y="1693585"/>
                  </a:lnTo>
                  <a:cubicBezTo>
                    <a:pt x="1834320" y="1708620"/>
                    <a:pt x="1828348" y="1723040"/>
                    <a:pt x="1817716" y="1733672"/>
                  </a:cubicBezTo>
                  <a:cubicBezTo>
                    <a:pt x="1807084" y="1744303"/>
                    <a:pt x="1792664" y="1750276"/>
                    <a:pt x="1777629" y="1750276"/>
                  </a:cubicBezTo>
                  <a:lnTo>
                    <a:pt x="56691" y="1750276"/>
                  </a:lnTo>
                  <a:cubicBezTo>
                    <a:pt x="41656" y="1750276"/>
                    <a:pt x="27236" y="1744303"/>
                    <a:pt x="16605" y="1733672"/>
                  </a:cubicBezTo>
                  <a:cubicBezTo>
                    <a:pt x="5973" y="1723040"/>
                    <a:pt x="0" y="1708620"/>
                    <a:pt x="0" y="1693585"/>
                  </a:cubicBezTo>
                  <a:lnTo>
                    <a:pt x="0" y="56691"/>
                  </a:lnTo>
                  <a:cubicBezTo>
                    <a:pt x="0" y="41656"/>
                    <a:pt x="5973" y="27236"/>
                    <a:pt x="16605" y="16605"/>
                  </a:cubicBezTo>
                  <a:cubicBezTo>
                    <a:pt x="27236" y="5973"/>
                    <a:pt x="41656" y="0"/>
                    <a:pt x="56691" y="0"/>
                  </a:cubicBezTo>
                  <a:close/>
                </a:path>
              </a:pathLst>
            </a:custGeom>
            <a:solidFill>
              <a:srgbClr val="202127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19050"/>
              <a:ext cx="1834320" cy="17312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87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847872" y="5233653"/>
            <a:ext cx="5434050" cy="705218"/>
            <a:chOff x="0" y="0"/>
            <a:chExt cx="1417549" cy="183966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417549" cy="183966"/>
            </a:xfrm>
            <a:custGeom>
              <a:avLst/>
              <a:gdLst/>
              <a:ahLst/>
              <a:cxnLst/>
              <a:rect l="l" t="t" r="r" b="b"/>
              <a:pathLst>
                <a:path w="1417549" h="183966">
                  <a:moveTo>
                    <a:pt x="29919" y="0"/>
                  </a:moveTo>
                  <a:lnTo>
                    <a:pt x="1387630" y="0"/>
                  </a:lnTo>
                  <a:cubicBezTo>
                    <a:pt x="1404154" y="0"/>
                    <a:pt x="1417549" y="13395"/>
                    <a:pt x="1417549" y="29919"/>
                  </a:cubicBezTo>
                  <a:lnTo>
                    <a:pt x="1417549" y="154047"/>
                  </a:lnTo>
                  <a:cubicBezTo>
                    <a:pt x="1417549" y="170571"/>
                    <a:pt x="1404154" y="183966"/>
                    <a:pt x="1387630" y="183966"/>
                  </a:cubicBezTo>
                  <a:lnTo>
                    <a:pt x="29919" y="183966"/>
                  </a:lnTo>
                  <a:cubicBezTo>
                    <a:pt x="13395" y="183966"/>
                    <a:pt x="0" y="170571"/>
                    <a:pt x="0" y="154047"/>
                  </a:cubicBezTo>
                  <a:lnTo>
                    <a:pt x="0" y="29919"/>
                  </a:lnTo>
                  <a:cubicBezTo>
                    <a:pt x="0" y="13395"/>
                    <a:pt x="13395" y="0"/>
                    <a:pt x="2991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FFFF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19050"/>
              <a:ext cx="1417549" cy="1649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87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847872" y="2262850"/>
            <a:ext cx="5434050" cy="2523128"/>
            <a:chOff x="0" y="0"/>
            <a:chExt cx="1417549" cy="658194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417549" cy="658194"/>
            </a:xfrm>
            <a:custGeom>
              <a:avLst/>
              <a:gdLst/>
              <a:ahLst/>
              <a:cxnLst/>
              <a:rect l="l" t="t" r="r" b="b"/>
              <a:pathLst>
                <a:path w="1417549" h="658194">
                  <a:moveTo>
                    <a:pt x="29919" y="0"/>
                  </a:moveTo>
                  <a:lnTo>
                    <a:pt x="1387630" y="0"/>
                  </a:lnTo>
                  <a:cubicBezTo>
                    <a:pt x="1404154" y="0"/>
                    <a:pt x="1417549" y="13395"/>
                    <a:pt x="1417549" y="29919"/>
                  </a:cubicBezTo>
                  <a:lnTo>
                    <a:pt x="1417549" y="628275"/>
                  </a:lnTo>
                  <a:cubicBezTo>
                    <a:pt x="1417549" y="644799"/>
                    <a:pt x="1404154" y="658194"/>
                    <a:pt x="1387630" y="658194"/>
                  </a:cubicBezTo>
                  <a:lnTo>
                    <a:pt x="29919" y="658194"/>
                  </a:lnTo>
                  <a:cubicBezTo>
                    <a:pt x="13395" y="658194"/>
                    <a:pt x="0" y="644799"/>
                    <a:pt x="0" y="628275"/>
                  </a:cubicBezTo>
                  <a:lnTo>
                    <a:pt x="0" y="29919"/>
                  </a:lnTo>
                  <a:cubicBezTo>
                    <a:pt x="0" y="13395"/>
                    <a:pt x="13395" y="0"/>
                    <a:pt x="29919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C4A5B">
                    <a:alpha val="100000"/>
                  </a:srgbClr>
                </a:gs>
                <a:gs pos="100000">
                  <a:srgbClr val="27DDDF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19050"/>
              <a:ext cx="1417549" cy="6391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87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847872" y="6223506"/>
            <a:ext cx="5434050" cy="705218"/>
            <a:chOff x="0" y="0"/>
            <a:chExt cx="1417549" cy="183966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417549" cy="183966"/>
            </a:xfrm>
            <a:custGeom>
              <a:avLst/>
              <a:gdLst/>
              <a:ahLst/>
              <a:cxnLst/>
              <a:rect l="l" t="t" r="r" b="b"/>
              <a:pathLst>
                <a:path w="1417549" h="183966">
                  <a:moveTo>
                    <a:pt x="29919" y="0"/>
                  </a:moveTo>
                  <a:lnTo>
                    <a:pt x="1387630" y="0"/>
                  </a:lnTo>
                  <a:cubicBezTo>
                    <a:pt x="1404154" y="0"/>
                    <a:pt x="1417549" y="13395"/>
                    <a:pt x="1417549" y="29919"/>
                  </a:cubicBezTo>
                  <a:lnTo>
                    <a:pt x="1417549" y="154047"/>
                  </a:lnTo>
                  <a:cubicBezTo>
                    <a:pt x="1417549" y="170571"/>
                    <a:pt x="1404154" y="183966"/>
                    <a:pt x="1387630" y="183966"/>
                  </a:cubicBezTo>
                  <a:lnTo>
                    <a:pt x="29919" y="183966"/>
                  </a:lnTo>
                  <a:cubicBezTo>
                    <a:pt x="13395" y="183966"/>
                    <a:pt x="0" y="170571"/>
                    <a:pt x="0" y="154047"/>
                  </a:cubicBezTo>
                  <a:lnTo>
                    <a:pt x="0" y="29919"/>
                  </a:lnTo>
                  <a:cubicBezTo>
                    <a:pt x="0" y="13395"/>
                    <a:pt x="13395" y="0"/>
                    <a:pt x="2991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FFFF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19050"/>
              <a:ext cx="1417549" cy="1649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87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847872" y="7213358"/>
            <a:ext cx="5434050" cy="705218"/>
            <a:chOff x="0" y="0"/>
            <a:chExt cx="1417549" cy="183966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417549" cy="183966"/>
            </a:xfrm>
            <a:custGeom>
              <a:avLst/>
              <a:gdLst/>
              <a:ahLst/>
              <a:cxnLst/>
              <a:rect l="l" t="t" r="r" b="b"/>
              <a:pathLst>
                <a:path w="1417549" h="183966">
                  <a:moveTo>
                    <a:pt x="29919" y="0"/>
                  </a:moveTo>
                  <a:lnTo>
                    <a:pt x="1387630" y="0"/>
                  </a:lnTo>
                  <a:cubicBezTo>
                    <a:pt x="1404154" y="0"/>
                    <a:pt x="1417549" y="13395"/>
                    <a:pt x="1417549" y="29919"/>
                  </a:cubicBezTo>
                  <a:lnTo>
                    <a:pt x="1417549" y="154047"/>
                  </a:lnTo>
                  <a:cubicBezTo>
                    <a:pt x="1417549" y="170571"/>
                    <a:pt x="1404154" y="183966"/>
                    <a:pt x="1387630" y="183966"/>
                  </a:cubicBezTo>
                  <a:lnTo>
                    <a:pt x="29919" y="183966"/>
                  </a:lnTo>
                  <a:cubicBezTo>
                    <a:pt x="13395" y="183966"/>
                    <a:pt x="0" y="170571"/>
                    <a:pt x="0" y="154047"/>
                  </a:cubicBezTo>
                  <a:lnTo>
                    <a:pt x="0" y="29919"/>
                  </a:lnTo>
                  <a:cubicBezTo>
                    <a:pt x="0" y="13395"/>
                    <a:pt x="13395" y="0"/>
                    <a:pt x="2991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FFFF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19050"/>
              <a:ext cx="1417549" cy="1649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87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847872" y="8203211"/>
            <a:ext cx="5434050" cy="705218"/>
            <a:chOff x="0" y="0"/>
            <a:chExt cx="1417549" cy="183966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417549" cy="183966"/>
            </a:xfrm>
            <a:custGeom>
              <a:avLst/>
              <a:gdLst/>
              <a:ahLst/>
              <a:cxnLst/>
              <a:rect l="l" t="t" r="r" b="b"/>
              <a:pathLst>
                <a:path w="1417549" h="183966">
                  <a:moveTo>
                    <a:pt x="29919" y="0"/>
                  </a:moveTo>
                  <a:lnTo>
                    <a:pt x="1387630" y="0"/>
                  </a:lnTo>
                  <a:cubicBezTo>
                    <a:pt x="1404154" y="0"/>
                    <a:pt x="1417549" y="13395"/>
                    <a:pt x="1417549" y="29919"/>
                  </a:cubicBezTo>
                  <a:lnTo>
                    <a:pt x="1417549" y="154047"/>
                  </a:lnTo>
                  <a:cubicBezTo>
                    <a:pt x="1417549" y="170571"/>
                    <a:pt x="1404154" y="183966"/>
                    <a:pt x="1387630" y="183966"/>
                  </a:cubicBezTo>
                  <a:lnTo>
                    <a:pt x="29919" y="183966"/>
                  </a:lnTo>
                  <a:cubicBezTo>
                    <a:pt x="13395" y="183966"/>
                    <a:pt x="0" y="170571"/>
                    <a:pt x="0" y="154047"/>
                  </a:cubicBezTo>
                  <a:lnTo>
                    <a:pt x="0" y="29919"/>
                  </a:lnTo>
                  <a:cubicBezTo>
                    <a:pt x="0" y="13395"/>
                    <a:pt x="13395" y="0"/>
                    <a:pt x="2991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FFFF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19050"/>
              <a:ext cx="1417549" cy="1649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87"/>
                </a:lnSpc>
              </a:pPr>
              <a:endParaRPr/>
            </a:p>
          </p:txBody>
        </p:sp>
      </p:grpSp>
      <p:sp>
        <p:nvSpPr>
          <p:cNvPr id="24" name="Freeform 24"/>
          <p:cNvSpPr/>
          <p:nvPr/>
        </p:nvSpPr>
        <p:spPr>
          <a:xfrm>
            <a:off x="5300732" y="3289439"/>
            <a:ext cx="1441301" cy="1496539"/>
          </a:xfrm>
          <a:custGeom>
            <a:avLst/>
            <a:gdLst/>
            <a:ahLst/>
            <a:cxnLst/>
            <a:rect l="l" t="t" r="r" b="b"/>
            <a:pathLst>
              <a:path w="1441301" h="1496539">
                <a:moveTo>
                  <a:pt x="0" y="0"/>
                </a:moveTo>
                <a:lnTo>
                  <a:pt x="1441301" y="0"/>
                </a:lnTo>
                <a:lnTo>
                  <a:pt x="1441301" y="1496539"/>
                </a:lnTo>
                <a:lnTo>
                  <a:pt x="0" y="149653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b="-700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9" name="TextBox 29"/>
          <p:cNvSpPr txBox="1"/>
          <p:nvPr/>
        </p:nvSpPr>
        <p:spPr>
          <a:xfrm>
            <a:off x="2338350" y="5486424"/>
            <a:ext cx="3088392" cy="2327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17"/>
              </a:lnSpc>
            </a:pPr>
            <a:r>
              <a:rPr lang="en-US" sz="2400" dirty="0">
                <a:solidFill>
                  <a:schemeClr val="bg2"/>
                </a:solidFill>
                <a:latin typeface="Arial Bold" panose="020B0704020202020204" pitchFamily="34" charset="0"/>
                <a:cs typeface="Arial Bold" panose="020B0704020202020204" pitchFamily="34" charset="0"/>
              </a:rPr>
              <a:t>Accuracy: 87.5%</a:t>
            </a:r>
            <a:endParaRPr lang="en-US" sz="2400" dirty="0">
              <a:solidFill>
                <a:schemeClr val="bg2"/>
              </a:solidFill>
              <a:latin typeface="Arial Bold" panose="020B0704020202020204" pitchFamily="34" charset="0"/>
              <a:ea typeface="Arial"/>
              <a:cs typeface="Arial Bold" panose="020B0704020202020204" pitchFamily="34" charset="0"/>
              <a:sym typeface="Arial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2338350" y="6476276"/>
            <a:ext cx="4577008" cy="2239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617"/>
              </a:lnSpc>
            </a:pPr>
            <a:r>
              <a:rPr lang="en-US" sz="2400" dirty="0">
                <a:solidFill>
                  <a:schemeClr val="bg2"/>
                </a:solidFill>
                <a:latin typeface="Arial Bold" panose="020B0704020202020204" pitchFamily="34" charset="0"/>
                <a:cs typeface="Arial Bold" panose="020B0704020202020204" pitchFamily="34" charset="0"/>
              </a:rPr>
              <a:t>Precision: 88%, Recall: 97.5%</a:t>
            </a:r>
            <a:endParaRPr lang="en-US" sz="2400" dirty="0">
              <a:solidFill>
                <a:schemeClr val="bg2"/>
              </a:solidFill>
              <a:latin typeface="Arial Bold" panose="020B0704020202020204" pitchFamily="34" charset="0"/>
              <a:ea typeface="Arial"/>
              <a:cs typeface="Arial Bold" panose="020B0704020202020204" pitchFamily="34" charset="0"/>
              <a:sym typeface="Arial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2338350" y="7466129"/>
            <a:ext cx="5434050" cy="2123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617"/>
              </a:lnSpc>
            </a:pPr>
            <a:r>
              <a:rPr lang="en-US" sz="2000" dirty="0">
                <a:solidFill>
                  <a:schemeClr val="bg2"/>
                </a:solidFill>
                <a:latin typeface="Arial Bold" panose="020B0704020202020204" pitchFamily="34" charset="0"/>
                <a:cs typeface="Arial Bold" panose="020B0704020202020204" pitchFamily="34" charset="0"/>
              </a:rPr>
              <a:t>Response time: ~0.5s for prediction</a:t>
            </a:r>
            <a:endParaRPr lang="en-US" sz="2000" dirty="0">
              <a:solidFill>
                <a:schemeClr val="bg2"/>
              </a:solidFill>
              <a:latin typeface="Arial Bold" panose="020B0704020202020204" pitchFamily="34" charset="0"/>
              <a:ea typeface="Arial"/>
              <a:cs typeface="Arial Bold" panose="020B0704020202020204" pitchFamily="34" charset="0"/>
              <a:sym typeface="Arial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2338350" y="8455982"/>
            <a:ext cx="5010080" cy="4290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617"/>
              </a:lnSpc>
            </a:pPr>
            <a:r>
              <a:rPr lang="en-US" sz="2400" b="1" dirty="0">
                <a:solidFill>
                  <a:schemeClr val="bg2"/>
                </a:solidFill>
                <a:latin typeface="Arial Bold" panose="020B0704020202020204" pitchFamily="34" charset="0"/>
                <a:cs typeface="Arial Bold" panose="020B0704020202020204" pitchFamily="34" charset="0"/>
              </a:rPr>
              <a:t>End-to-End latency: 7–8 seconds </a:t>
            </a:r>
            <a:br>
              <a:rPr lang="en-US" sz="2800" b="1" dirty="0">
                <a:solidFill>
                  <a:schemeClr val="bg2"/>
                </a:solidFill>
                <a:latin typeface="Arial Bold" panose="020B0704020202020204" pitchFamily="34" charset="0"/>
                <a:cs typeface="Arial Bold" panose="020B0704020202020204" pitchFamily="34" charset="0"/>
              </a:rPr>
            </a:br>
            <a:endParaRPr lang="en-US" sz="2400" b="1" dirty="0">
              <a:solidFill>
                <a:schemeClr val="bg2"/>
              </a:solidFill>
              <a:latin typeface="Arial Bold" panose="020B0704020202020204" pitchFamily="34" charset="0"/>
              <a:ea typeface="Arial"/>
              <a:cs typeface="Arial Bold" panose="020B0704020202020204" pitchFamily="34" charset="0"/>
              <a:sym typeface="Arial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2338350" y="2804036"/>
            <a:ext cx="2824408" cy="11079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fontAlgn="base"/>
            <a:r>
              <a:rPr lang="en-US" sz="3600" b="1" dirty="0">
                <a:solidFill>
                  <a:schemeClr val="bg2"/>
                </a:solidFill>
                <a:latin typeface="Arial Bold" panose="020B0704020202020204" pitchFamily="34" charset="0"/>
                <a:cs typeface="Arial Bold" panose="020B0704020202020204" pitchFamily="34" charset="0"/>
              </a:rPr>
              <a:t>Evaluation &amp; Testing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9833524" y="2891317"/>
            <a:ext cx="5085733" cy="3981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06"/>
              </a:lnSpc>
            </a:pPr>
            <a:r>
              <a:rPr lang="en-US" sz="5400" dirty="0">
                <a:solidFill>
                  <a:schemeClr val="bg2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Result</a:t>
            </a:r>
            <a:endParaRPr lang="en-US" sz="4000" dirty="0">
              <a:solidFill>
                <a:schemeClr val="bg2"/>
              </a:solidFill>
              <a:latin typeface="Arial Bold" panose="020B0704020202020204" pitchFamily="34" charset="0"/>
              <a:ea typeface="Arial"/>
              <a:cs typeface="Arial Bold" panose="020B0704020202020204" pitchFamily="34" charset="0"/>
              <a:sym typeface="Arial"/>
            </a:endParaRPr>
          </a:p>
        </p:txBody>
      </p:sp>
      <p:grpSp>
        <p:nvGrpSpPr>
          <p:cNvPr id="36" name="Group 36"/>
          <p:cNvGrpSpPr/>
          <p:nvPr/>
        </p:nvGrpSpPr>
        <p:grpSpPr>
          <a:xfrm rot="-4011154">
            <a:off x="13539775" y="1196864"/>
            <a:ext cx="17403374" cy="18180272"/>
            <a:chOff x="0" y="0"/>
            <a:chExt cx="4583605" cy="4788220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4583605" cy="4788220"/>
            </a:xfrm>
            <a:custGeom>
              <a:avLst/>
              <a:gdLst/>
              <a:ahLst/>
              <a:cxnLst/>
              <a:rect l="l" t="t" r="r" b="b"/>
              <a:pathLst>
                <a:path w="4583605" h="4788220">
                  <a:moveTo>
                    <a:pt x="0" y="0"/>
                  </a:moveTo>
                  <a:lnTo>
                    <a:pt x="4583605" y="0"/>
                  </a:lnTo>
                  <a:lnTo>
                    <a:pt x="4583605" y="4788220"/>
                  </a:lnTo>
                  <a:lnTo>
                    <a:pt x="0" y="4788220"/>
                  </a:lnTo>
                  <a:close/>
                </a:path>
              </a:pathLst>
            </a:custGeom>
            <a:gradFill rotWithShape="1">
              <a:gsLst>
                <a:gs pos="0">
                  <a:srgbClr val="27DDDF">
                    <a:alpha val="0"/>
                  </a:srgbClr>
                </a:gs>
                <a:gs pos="100000">
                  <a:srgbClr val="27DDDF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TextBox 38"/>
            <p:cNvSpPr txBox="1"/>
            <p:nvPr/>
          </p:nvSpPr>
          <p:spPr>
            <a:xfrm>
              <a:off x="0" y="19050"/>
              <a:ext cx="4583605" cy="47691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87"/>
                </a:lnSpc>
              </a:pPr>
              <a:endParaRPr/>
            </a:p>
          </p:txBody>
        </p:sp>
      </p:grpSp>
      <p:pic>
        <p:nvPicPr>
          <p:cNvPr id="45" name="Picture 44">
            <a:extLst>
              <a:ext uri="{FF2B5EF4-FFF2-40B4-BE49-F238E27FC236}">
                <a16:creationId xmlns:a16="http://schemas.microsoft.com/office/drawing/2014/main" id="{B37D3CFF-CC41-2918-8337-A3A23A2AC0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33524" y="3633695"/>
            <a:ext cx="5803814" cy="503475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6" name="Freeform 2">
            <a:extLst>
              <a:ext uri="{FF2B5EF4-FFF2-40B4-BE49-F238E27FC236}">
                <a16:creationId xmlns:a16="http://schemas.microsoft.com/office/drawing/2014/main" id="{0B5A684E-8578-901A-79E0-D71544029109}"/>
              </a:ext>
            </a:extLst>
          </p:cNvPr>
          <p:cNvSpPr/>
          <p:nvPr/>
        </p:nvSpPr>
        <p:spPr>
          <a:xfrm>
            <a:off x="1074577" y="845799"/>
            <a:ext cx="499539" cy="503199"/>
          </a:xfrm>
          <a:custGeom>
            <a:avLst/>
            <a:gdLst/>
            <a:ahLst/>
            <a:cxnLst/>
            <a:rect l="l" t="t" r="r" b="b"/>
            <a:pathLst>
              <a:path w="499539" h="503199">
                <a:moveTo>
                  <a:pt x="0" y="0"/>
                </a:moveTo>
                <a:lnTo>
                  <a:pt x="499540" y="0"/>
                </a:lnTo>
                <a:lnTo>
                  <a:pt x="499540" y="503199"/>
                </a:lnTo>
                <a:lnTo>
                  <a:pt x="0" y="5031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7" name="Freeform 2">
            <a:extLst>
              <a:ext uri="{FF2B5EF4-FFF2-40B4-BE49-F238E27FC236}">
                <a16:creationId xmlns:a16="http://schemas.microsoft.com/office/drawing/2014/main" id="{D3E7886D-24D0-0DA6-0347-A2085E5404F9}"/>
              </a:ext>
            </a:extLst>
          </p:cNvPr>
          <p:cNvSpPr/>
          <p:nvPr/>
        </p:nvSpPr>
        <p:spPr>
          <a:xfrm>
            <a:off x="1074577" y="845799"/>
            <a:ext cx="499539" cy="503199"/>
          </a:xfrm>
          <a:custGeom>
            <a:avLst/>
            <a:gdLst/>
            <a:ahLst/>
            <a:cxnLst/>
            <a:rect l="l" t="t" r="r" b="b"/>
            <a:pathLst>
              <a:path w="499539" h="503199">
                <a:moveTo>
                  <a:pt x="0" y="0"/>
                </a:moveTo>
                <a:lnTo>
                  <a:pt x="499540" y="0"/>
                </a:lnTo>
                <a:lnTo>
                  <a:pt x="499540" y="503199"/>
                </a:lnTo>
                <a:lnTo>
                  <a:pt x="0" y="5031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8" name="TextBox 24">
            <a:extLst>
              <a:ext uri="{FF2B5EF4-FFF2-40B4-BE49-F238E27FC236}">
                <a16:creationId xmlns:a16="http://schemas.microsoft.com/office/drawing/2014/main" id="{08AA6B58-8B5D-405F-513E-E970E68FC453}"/>
              </a:ext>
            </a:extLst>
          </p:cNvPr>
          <p:cNvSpPr txBox="1"/>
          <p:nvPr/>
        </p:nvSpPr>
        <p:spPr>
          <a:xfrm>
            <a:off x="1795032" y="930452"/>
            <a:ext cx="1823801" cy="2949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267"/>
              </a:lnSpc>
            </a:pPr>
            <a:r>
              <a:rPr lang="en-US" sz="2400" b="1" dirty="0" err="1">
                <a:solidFill>
                  <a:schemeClr val="bg2"/>
                </a:solidFill>
                <a:latin typeface="Arial Bold" panose="020B0704020202020204" pitchFamily="34" charset="0"/>
                <a:cs typeface="Arial Bold" panose="020B0704020202020204" pitchFamily="34" charset="0"/>
              </a:rPr>
              <a:t>VioDetect</a:t>
            </a:r>
            <a:r>
              <a:rPr lang="en-US" sz="2400" b="1" dirty="0">
                <a:solidFill>
                  <a:schemeClr val="bg2"/>
                </a:solidFill>
                <a:latin typeface="Arial Bold" panose="020B0704020202020204" pitchFamily="34" charset="0"/>
                <a:cs typeface="Arial Bold" panose="020B0704020202020204" pitchFamily="34" charset="0"/>
              </a:rPr>
              <a:t> AI</a:t>
            </a:r>
            <a:endParaRPr lang="en-US" sz="3200" b="1" spc="-41" dirty="0">
              <a:solidFill>
                <a:schemeClr val="bg2"/>
              </a:solidFill>
              <a:latin typeface="Arial Bold" panose="020B0704020202020204" pitchFamily="34" charset="0"/>
              <a:ea typeface="Arial Bold"/>
              <a:cs typeface="Arial Bold" panose="020B0704020202020204" pitchFamily="34" charset="0"/>
              <a:sym typeface="Arial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  <p:bldP spid="31" grpId="0"/>
      <p:bldP spid="32" grpId="0"/>
      <p:bldP spid="3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51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DE70521-0E30-DBD6-BF4C-73386823EB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D4E8EE06-4FBA-3AB1-C83D-8E4A66C8926A}"/>
              </a:ext>
            </a:extLst>
          </p:cNvPr>
          <p:cNvSpPr/>
          <p:nvPr/>
        </p:nvSpPr>
        <p:spPr>
          <a:xfrm>
            <a:off x="1074577" y="845799"/>
            <a:ext cx="499539" cy="503199"/>
          </a:xfrm>
          <a:custGeom>
            <a:avLst/>
            <a:gdLst/>
            <a:ahLst/>
            <a:cxnLst/>
            <a:rect l="l" t="t" r="r" b="b"/>
            <a:pathLst>
              <a:path w="499539" h="503199">
                <a:moveTo>
                  <a:pt x="0" y="0"/>
                </a:moveTo>
                <a:lnTo>
                  <a:pt x="499540" y="0"/>
                </a:lnTo>
                <a:lnTo>
                  <a:pt x="499540" y="503199"/>
                </a:lnTo>
                <a:lnTo>
                  <a:pt x="0" y="5031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9D6CE8D0-0334-F083-5BBF-AEA7CAD666C3}"/>
              </a:ext>
            </a:extLst>
          </p:cNvPr>
          <p:cNvGrpSpPr/>
          <p:nvPr/>
        </p:nvGrpSpPr>
        <p:grpSpPr>
          <a:xfrm>
            <a:off x="9220200" y="2262850"/>
            <a:ext cx="6964686" cy="6645580"/>
            <a:chOff x="0" y="0"/>
            <a:chExt cx="1834320" cy="1750276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22604039-C471-33DB-DCF4-EE52D1EF428D}"/>
                </a:ext>
              </a:extLst>
            </p:cNvPr>
            <p:cNvSpPr/>
            <p:nvPr/>
          </p:nvSpPr>
          <p:spPr>
            <a:xfrm>
              <a:off x="0" y="0"/>
              <a:ext cx="1834320" cy="1750276"/>
            </a:xfrm>
            <a:custGeom>
              <a:avLst/>
              <a:gdLst/>
              <a:ahLst/>
              <a:cxnLst/>
              <a:rect l="l" t="t" r="r" b="b"/>
              <a:pathLst>
                <a:path w="1834320" h="1750276">
                  <a:moveTo>
                    <a:pt x="56691" y="0"/>
                  </a:moveTo>
                  <a:lnTo>
                    <a:pt x="1777629" y="0"/>
                  </a:lnTo>
                  <a:cubicBezTo>
                    <a:pt x="1808939" y="0"/>
                    <a:pt x="1834320" y="25382"/>
                    <a:pt x="1834320" y="56691"/>
                  </a:cubicBezTo>
                  <a:lnTo>
                    <a:pt x="1834320" y="1693585"/>
                  </a:lnTo>
                  <a:cubicBezTo>
                    <a:pt x="1834320" y="1708620"/>
                    <a:pt x="1828348" y="1723040"/>
                    <a:pt x="1817716" y="1733672"/>
                  </a:cubicBezTo>
                  <a:cubicBezTo>
                    <a:pt x="1807084" y="1744303"/>
                    <a:pt x="1792664" y="1750276"/>
                    <a:pt x="1777629" y="1750276"/>
                  </a:cubicBezTo>
                  <a:lnTo>
                    <a:pt x="56691" y="1750276"/>
                  </a:lnTo>
                  <a:cubicBezTo>
                    <a:pt x="41656" y="1750276"/>
                    <a:pt x="27236" y="1744303"/>
                    <a:pt x="16605" y="1733672"/>
                  </a:cubicBezTo>
                  <a:cubicBezTo>
                    <a:pt x="5973" y="1723040"/>
                    <a:pt x="0" y="1708620"/>
                    <a:pt x="0" y="1693585"/>
                  </a:cubicBezTo>
                  <a:lnTo>
                    <a:pt x="0" y="56691"/>
                  </a:lnTo>
                  <a:cubicBezTo>
                    <a:pt x="0" y="41656"/>
                    <a:pt x="5973" y="27236"/>
                    <a:pt x="16605" y="16605"/>
                  </a:cubicBezTo>
                  <a:cubicBezTo>
                    <a:pt x="27236" y="5973"/>
                    <a:pt x="41656" y="0"/>
                    <a:pt x="56691" y="0"/>
                  </a:cubicBezTo>
                  <a:close/>
                </a:path>
              </a:pathLst>
            </a:custGeom>
            <a:solidFill>
              <a:srgbClr val="202127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7BBB6E09-AF7B-30D6-11E2-781130BE1AB6}"/>
                </a:ext>
              </a:extLst>
            </p:cNvPr>
            <p:cNvSpPr txBox="1"/>
            <p:nvPr/>
          </p:nvSpPr>
          <p:spPr>
            <a:xfrm>
              <a:off x="0" y="19050"/>
              <a:ext cx="1834320" cy="17312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1387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2" name="Group 12">
            <a:extLst>
              <a:ext uri="{FF2B5EF4-FFF2-40B4-BE49-F238E27FC236}">
                <a16:creationId xmlns:a16="http://schemas.microsoft.com/office/drawing/2014/main" id="{E7F8918F-6962-D058-4637-349782F59E36}"/>
              </a:ext>
            </a:extLst>
          </p:cNvPr>
          <p:cNvGrpSpPr/>
          <p:nvPr/>
        </p:nvGrpSpPr>
        <p:grpSpPr>
          <a:xfrm>
            <a:off x="1847872" y="2262850"/>
            <a:ext cx="5434050" cy="2523128"/>
            <a:chOff x="0" y="0"/>
            <a:chExt cx="1417549" cy="658194"/>
          </a:xfrm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FF344042-53B6-06B4-C449-3949004CA17A}"/>
                </a:ext>
              </a:extLst>
            </p:cNvPr>
            <p:cNvSpPr/>
            <p:nvPr/>
          </p:nvSpPr>
          <p:spPr>
            <a:xfrm>
              <a:off x="0" y="0"/>
              <a:ext cx="1417549" cy="658194"/>
            </a:xfrm>
            <a:custGeom>
              <a:avLst/>
              <a:gdLst/>
              <a:ahLst/>
              <a:cxnLst/>
              <a:rect l="l" t="t" r="r" b="b"/>
              <a:pathLst>
                <a:path w="1417549" h="658194">
                  <a:moveTo>
                    <a:pt x="29919" y="0"/>
                  </a:moveTo>
                  <a:lnTo>
                    <a:pt x="1387630" y="0"/>
                  </a:lnTo>
                  <a:cubicBezTo>
                    <a:pt x="1404154" y="0"/>
                    <a:pt x="1417549" y="13395"/>
                    <a:pt x="1417549" y="29919"/>
                  </a:cubicBezTo>
                  <a:lnTo>
                    <a:pt x="1417549" y="628275"/>
                  </a:lnTo>
                  <a:cubicBezTo>
                    <a:pt x="1417549" y="644799"/>
                    <a:pt x="1404154" y="658194"/>
                    <a:pt x="1387630" y="658194"/>
                  </a:cubicBezTo>
                  <a:lnTo>
                    <a:pt x="29919" y="658194"/>
                  </a:lnTo>
                  <a:cubicBezTo>
                    <a:pt x="13395" y="658194"/>
                    <a:pt x="0" y="644799"/>
                    <a:pt x="0" y="628275"/>
                  </a:cubicBezTo>
                  <a:lnTo>
                    <a:pt x="0" y="29919"/>
                  </a:lnTo>
                  <a:cubicBezTo>
                    <a:pt x="0" y="13395"/>
                    <a:pt x="13395" y="0"/>
                    <a:pt x="29919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C4A5B">
                    <a:alpha val="100000"/>
                  </a:srgbClr>
                </a:gs>
                <a:gs pos="100000">
                  <a:srgbClr val="27DDDF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E2E785C7-77B4-5FC3-7A49-97E642832497}"/>
                </a:ext>
              </a:extLst>
            </p:cNvPr>
            <p:cNvSpPr txBox="1"/>
            <p:nvPr/>
          </p:nvSpPr>
          <p:spPr>
            <a:xfrm>
              <a:off x="0" y="19050"/>
              <a:ext cx="1417549" cy="6391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1387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4" name="Freeform 24">
            <a:extLst>
              <a:ext uri="{FF2B5EF4-FFF2-40B4-BE49-F238E27FC236}">
                <a16:creationId xmlns:a16="http://schemas.microsoft.com/office/drawing/2014/main" id="{4CDB764F-A58F-DA72-2697-66919B80B7BB}"/>
              </a:ext>
            </a:extLst>
          </p:cNvPr>
          <p:cNvSpPr/>
          <p:nvPr/>
        </p:nvSpPr>
        <p:spPr>
          <a:xfrm>
            <a:off x="5300732" y="3289439"/>
            <a:ext cx="1441301" cy="1496539"/>
          </a:xfrm>
          <a:custGeom>
            <a:avLst/>
            <a:gdLst/>
            <a:ahLst/>
            <a:cxnLst/>
            <a:rect l="l" t="t" r="r" b="b"/>
            <a:pathLst>
              <a:path w="1441301" h="1496539">
                <a:moveTo>
                  <a:pt x="0" y="0"/>
                </a:moveTo>
                <a:lnTo>
                  <a:pt x="1441301" y="0"/>
                </a:lnTo>
                <a:lnTo>
                  <a:pt x="1441301" y="1496539"/>
                </a:lnTo>
                <a:lnTo>
                  <a:pt x="0" y="149653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b="-7009"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4" name="TextBox 34">
            <a:extLst>
              <a:ext uri="{FF2B5EF4-FFF2-40B4-BE49-F238E27FC236}">
                <a16:creationId xmlns:a16="http://schemas.microsoft.com/office/drawing/2014/main" id="{9CDEE366-4CAF-0D7C-9F1B-2B9E6F929D26}"/>
              </a:ext>
            </a:extLst>
          </p:cNvPr>
          <p:cNvSpPr txBox="1"/>
          <p:nvPr/>
        </p:nvSpPr>
        <p:spPr>
          <a:xfrm>
            <a:off x="2338350" y="2804036"/>
            <a:ext cx="2824408" cy="11079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EEECE1"/>
                </a:solidFill>
                <a:effectLst/>
                <a:uLnTx/>
                <a:uFillTx/>
                <a:latin typeface="Arial Bold" panose="020B0704020202020204" pitchFamily="34" charset="0"/>
                <a:ea typeface="+mn-ea"/>
                <a:cs typeface="Arial Bold" panose="020B0704020202020204" pitchFamily="34" charset="0"/>
              </a:rPr>
              <a:t>Evaluation &amp; Testing</a:t>
            </a:r>
          </a:p>
        </p:txBody>
      </p:sp>
      <p:grpSp>
        <p:nvGrpSpPr>
          <p:cNvPr id="36" name="Group 36">
            <a:extLst>
              <a:ext uri="{FF2B5EF4-FFF2-40B4-BE49-F238E27FC236}">
                <a16:creationId xmlns:a16="http://schemas.microsoft.com/office/drawing/2014/main" id="{4B4A2F00-8288-0704-13AE-4EC046DEE1A6}"/>
              </a:ext>
            </a:extLst>
          </p:cNvPr>
          <p:cNvGrpSpPr/>
          <p:nvPr/>
        </p:nvGrpSpPr>
        <p:grpSpPr>
          <a:xfrm rot="-4011154">
            <a:off x="13539775" y="1196864"/>
            <a:ext cx="17403374" cy="18180272"/>
            <a:chOff x="0" y="0"/>
            <a:chExt cx="4583605" cy="4788220"/>
          </a:xfrm>
        </p:grpSpPr>
        <p:sp>
          <p:nvSpPr>
            <p:cNvPr id="37" name="Freeform 37">
              <a:extLst>
                <a:ext uri="{FF2B5EF4-FFF2-40B4-BE49-F238E27FC236}">
                  <a16:creationId xmlns:a16="http://schemas.microsoft.com/office/drawing/2014/main" id="{9453A425-8295-C950-C521-74A987A87EFB}"/>
                </a:ext>
              </a:extLst>
            </p:cNvPr>
            <p:cNvSpPr/>
            <p:nvPr/>
          </p:nvSpPr>
          <p:spPr>
            <a:xfrm>
              <a:off x="0" y="0"/>
              <a:ext cx="4583605" cy="4788220"/>
            </a:xfrm>
            <a:custGeom>
              <a:avLst/>
              <a:gdLst/>
              <a:ahLst/>
              <a:cxnLst/>
              <a:rect l="l" t="t" r="r" b="b"/>
              <a:pathLst>
                <a:path w="4583605" h="4788220">
                  <a:moveTo>
                    <a:pt x="0" y="0"/>
                  </a:moveTo>
                  <a:lnTo>
                    <a:pt x="4583605" y="0"/>
                  </a:lnTo>
                  <a:lnTo>
                    <a:pt x="4583605" y="4788220"/>
                  </a:lnTo>
                  <a:lnTo>
                    <a:pt x="0" y="4788220"/>
                  </a:lnTo>
                  <a:close/>
                </a:path>
              </a:pathLst>
            </a:custGeom>
            <a:gradFill rotWithShape="1">
              <a:gsLst>
                <a:gs pos="0">
                  <a:srgbClr val="27DDDF">
                    <a:alpha val="0"/>
                  </a:srgbClr>
                </a:gs>
                <a:gs pos="100000">
                  <a:srgbClr val="27DDDF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8" name="TextBox 38">
              <a:extLst>
                <a:ext uri="{FF2B5EF4-FFF2-40B4-BE49-F238E27FC236}">
                  <a16:creationId xmlns:a16="http://schemas.microsoft.com/office/drawing/2014/main" id="{A96D6751-9108-6D4C-C4E2-5B887EC5B4F3}"/>
                </a:ext>
              </a:extLst>
            </p:cNvPr>
            <p:cNvSpPr txBox="1"/>
            <p:nvPr/>
          </p:nvSpPr>
          <p:spPr>
            <a:xfrm>
              <a:off x="0" y="19050"/>
              <a:ext cx="4583605" cy="47691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1387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39" name="Group 6">
            <a:extLst>
              <a:ext uri="{FF2B5EF4-FFF2-40B4-BE49-F238E27FC236}">
                <a16:creationId xmlns:a16="http://schemas.microsoft.com/office/drawing/2014/main" id="{3E8E7D6D-89D6-6BD5-DB21-A99263212707}"/>
              </a:ext>
            </a:extLst>
          </p:cNvPr>
          <p:cNvGrpSpPr/>
          <p:nvPr/>
        </p:nvGrpSpPr>
        <p:grpSpPr>
          <a:xfrm>
            <a:off x="1847872" y="5108096"/>
            <a:ext cx="5687978" cy="4442754"/>
            <a:chOff x="0" y="0"/>
            <a:chExt cx="1834320" cy="1750276"/>
          </a:xfrm>
        </p:grpSpPr>
        <p:sp>
          <p:nvSpPr>
            <p:cNvPr id="40" name="Freeform 7">
              <a:extLst>
                <a:ext uri="{FF2B5EF4-FFF2-40B4-BE49-F238E27FC236}">
                  <a16:creationId xmlns:a16="http://schemas.microsoft.com/office/drawing/2014/main" id="{716951A3-B5A4-98F5-E969-B62F9465C419}"/>
                </a:ext>
              </a:extLst>
            </p:cNvPr>
            <p:cNvSpPr/>
            <p:nvPr/>
          </p:nvSpPr>
          <p:spPr>
            <a:xfrm>
              <a:off x="0" y="0"/>
              <a:ext cx="1834320" cy="1750276"/>
            </a:xfrm>
            <a:custGeom>
              <a:avLst/>
              <a:gdLst/>
              <a:ahLst/>
              <a:cxnLst/>
              <a:rect l="l" t="t" r="r" b="b"/>
              <a:pathLst>
                <a:path w="1834320" h="1750276">
                  <a:moveTo>
                    <a:pt x="56691" y="0"/>
                  </a:moveTo>
                  <a:lnTo>
                    <a:pt x="1777629" y="0"/>
                  </a:lnTo>
                  <a:cubicBezTo>
                    <a:pt x="1808939" y="0"/>
                    <a:pt x="1834320" y="25382"/>
                    <a:pt x="1834320" y="56691"/>
                  </a:cubicBezTo>
                  <a:lnTo>
                    <a:pt x="1834320" y="1693585"/>
                  </a:lnTo>
                  <a:cubicBezTo>
                    <a:pt x="1834320" y="1708620"/>
                    <a:pt x="1828348" y="1723040"/>
                    <a:pt x="1817716" y="1733672"/>
                  </a:cubicBezTo>
                  <a:cubicBezTo>
                    <a:pt x="1807084" y="1744303"/>
                    <a:pt x="1792664" y="1750276"/>
                    <a:pt x="1777629" y="1750276"/>
                  </a:cubicBezTo>
                  <a:lnTo>
                    <a:pt x="56691" y="1750276"/>
                  </a:lnTo>
                  <a:cubicBezTo>
                    <a:pt x="41656" y="1750276"/>
                    <a:pt x="27236" y="1744303"/>
                    <a:pt x="16605" y="1733672"/>
                  </a:cubicBezTo>
                  <a:cubicBezTo>
                    <a:pt x="5973" y="1723040"/>
                    <a:pt x="0" y="1708620"/>
                    <a:pt x="0" y="1693585"/>
                  </a:cubicBezTo>
                  <a:lnTo>
                    <a:pt x="0" y="56691"/>
                  </a:lnTo>
                  <a:cubicBezTo>
                    <a:pt x="0" y="41656"/>
                    <a:pt x="5973" y="27236"/>
                    <a:pt x="16605" y="16605"/>
                  </a:cubicBezTo>
                  <a:cubicBezTo>
                    <a:pt x="27236" y="5973"/>
                    <a:pt x="41656" y="0"/>
                    <a:pt x="56691" y="0"/>
                  </a:cubicBezTo>
                  <a:close/>
                </a:path>
              </a:pathLst>
            </a:custGeom>
            <a:solidFill>
              <a:srgbClr val="202127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1" name="TextBox 8">
              <a:extLst>
                <a:ext uri="{FF2B5EF4-FFF2-40B4-BE49-F238E27FC236}">
                  <a16:creationId xmlns:a16="http://schemas.microsoft.com/office/drawing/2014/main" id="{0FBFC94D-4484-AE8E-D923-8DB7EDDA7F76}"/>
                </a:ext>
              </a:extLst>
            </p:cNvPr>
            <p:cNvSpPr txBox="1"/>
            <p:nvPr/>
          </p:nvSpPr>
          <p:spPr>
            <a:xfrm>
              <a:off x="0" y="19050"/>
              <a:ext cx="1834320" cy="17312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1387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46" name="Picture 45">
            <a:extLst>
              <a:ext uri="{FF2B5EF4-FFF2-40B4-BE49-F238E27FC236}">
                <a16:creationId xmlns:a16="http://schemas.microsoft.com/office/drawing/2014/main" id="{D8996A75-1AF8-1DCE-2EF2-E24C85D8EC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36527" y="6591300"/>
            <a:ext cx="5109162" cy="24798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82D6F7D8-CF5E-406E-AFF5-0628E6AD3C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22605" y="3771900"/>
            <a:ext cx="5559876" cy="47243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9" name="TextBox 34">
            <a:extLst>
              <a:ext uri="{FF2B5EF4-FFF2-40B4-BE49-F238E27FC236}">
                <a16:creationId xmlns:a16="http://schemas.microsoft.com/office/drawing/2014/main" id="{8F132421-F4B2-4512-430A-D0CADA982BD3}"/>
              </a:ext>
            </a:extLst>
          </p:cNvPr>
          <p:cNvSpPr txBox="1"/>
          <p:nvPr/>
        </p:nvSpPr>
        <p:spPr>
          <a:xfrm>
            <a:off x="2295248" y="5249907"/>
            <a:ext cx="3419751" cy="738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fontAlgn="base"/>
            <a:r>
              <a:rPr lang="en-US" sz="4800" b="1" dirty="0">
                <a:solidFill>
                  <a:schemeClr val="bg2"/>
                </a:solidFill>
                <a:latin typeface="Arial Bold" panose="020B0704020202020204" pitchFamily="34" charset="0"/>
                <a:cs typeface="Arial Bold" panose="020B0704020202020204" pitchFamily="34" charset="0"/>
              </a:rPr>
              <a:t>Notification</a:t>
            </a:r>
            <a:endParaRPr kumimoji="0" lang="en-US" sz="6600" b="1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Arial Bold" panose="020B0704020202020204" pitchFamily="34" charset="0"/>
              <a:cs typeface="Arial Bold" panose="020B0704020202020204" pitchFamily="34" charset="0"/>
            </a:endParaRPr>
          </a:p>
        </p:txBody>
      </p:sp>
      <p:sp>
        <p:nvSpPr>
          <p:cNvPr id="50" name="TextBox 34">
            <a:extLst>
              <a:ext uri="{FF2B5EF4-FFF2-40B4-BE49-F238E27FC236}">
                <a16:creationId xmlns:a16="http://schemas.microsoft.com/office/drawing/2014/main" id="{F3869C7B-91F5-F472-8ADA-1F890ED16C0F}"/>
              </a:ext>
            </a:extLst>
          </p:cNvPr>
          <p:cNvSpPr txBox="1"/>
          <p:nvPr/>
        </p:nvSpPr>
        <p:spPr>
          <a:xfrm>
            <a:off x="9878135" y="2458067"/>
            <a:ext cx="2824408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fontAlgn="base"/>
            <a:r>
              <a:rPr lang="en-US" sz="5400" dirty="0">
                <a:solidFill>
                  <a:schemeClr val="bg2"/>
                </a:solidFill>
                <a:latin typeface="Arial Bold" panose="020B0704020202020204" pitchFamily="34" charset="0"/>
                <a:cs typeface="Arial Bold" panose="020B0704020202020204" pitchFamily="34" charset="0"/>
              </a:rPr>
              <a:t>Reports</a:t>
            </a:r>
            <a:endParaRPr kumimoji="0" lang="en-US" sz="5400" b="1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Arial Bold" panose="020B0704020202020204" pitchFamily="34" charset="0"/>
              <a:cs typeface="Arial Bold" panose="020B0704020202020204" pitchFamily="34" charset="0"/>
            </a:endParaRPr>
          </a:p>
        </p:txBody>
      </p:sp>
      <p:sp>
        <p:nvSpPr>
          <p:cNvPr id="51" name="Freeform 2">
            <a:extLst>
              <a:ext uri="{FF2B5EF4-FFF2-40B4-BE49-F238E27FC236}">
                <a16:creationId xmlns:a16="http://schemas.microsoft.com/office/drawing/2014/main" id="{6021BEEF-B032-157B-1B46-4309AFB5E18A}"/>
              </a:ext>
            </a:extLst>
          </p:cNvPr>
          <p:cNvSpPr/>
          <p:nvPr/>
        </p:nvSpPr>
        <p:spPr>
          <a:xfrm>
            <a:off x="1074577" y="845799"/>
            <a:ext cx="499539" cy="503199"/>
          </a:xfrm>
          <a:custGeom>
            <a:avLst/>
            <a:gdLst/>
            <a:ahLst/>
            <a:cxnLst/>
            <a:rect l="l" t="t" r="r" b="b"/>
            <a:pathLst>
              <a:path w="499539" h="503199">
                <a:moveTo>
                  <a:pt x="0" y="0"/>
                </a:moveTo>
                <a:lnTo>
                  <a:pt x="499540" y="0"/>
                </a:lnTo>
                <a:lnTo>
                  <a:pt x="499540" y="503199"/>
                </a:lnTo>
                <a:lnTo>
                  <a:pt x="0" y="5031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2" name="Freeform 2">
            <a:extLst>
              <a:ext uri="{FF2B5EF4-FFF2-40B4-BE49-F238E27FC236}">
                <a16:creationId xmlns:a16="http://schemas.microsoft.com/office/drawing/2014/main" id="{9B005457-3B91-37B7-F653-B42E617030F0}"/>
              </a:ext>
            </a:extLst>
          </p:cNvPr>
          <p:cNvSpPr/>
          <p:nvPr/>
        </p:nvSpPr>
        <p:spPr>
          <a:xfrm>
            <a:off x="1074577" y="845799"/>
            <a:ext cx="499539" cy="503199"/>
          </a:xfrm>
          <a:custGeom>
            <a:avLst/>
            <a:gdLst/>
            <a:ahLst/>
            <a:cxnLst/>
            <a:rect l="l" t="t" r="r" b="b"/>
            <a:pathLst>
              <a:path w="499539" h="503199">
                <a:moveTo>
                  <a:pt x="0" y="0"/>
                </a:moveTo>
                <a:lnTo>
                  <a:pt x="499540" y="0"/>
                </a:lnTo>
                <a:lnTo>
                  <a:pt x="499540" y="503199"/>
                </a:lnTo>
                <a:lnTo>
                  <a:pt x="0" y="5031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3" name="TextBox 24">
            <a:extLst>
              <a:ext uri="{FF2B5EF4-FFF2-40B4-BE49-F238E27FC236}">
                <a16:creationId xmlns:a16="http://schemas.microsoft.com/office/drawing/2014/main" id="{5DCCF71B-6D93-855D-4ACA-B9FFC8F48CFC}"/>
              </a:ext>
            </a:extLst>
          </p:cNvPr>
          <p:cNvSpPr txBox="1"/>
          <p:nvPr/>
        </p:nvSpPr>
        <p:spPr>
          <a:xfrm>
            <a:off x="1795032" y="930452"/>
            <a:ext cx="1823801" cy="2949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267"/>
              </a:lnSpc>
            </a:pPr>
            <a:r>
              <a:rPr lang="en-US" sz="2400" b="1" dirty="0" err="1">
                <a:solidFill>
                  <a:schemeClr val="bg2"/>
                </a:solidFill>
                <a:latin typeface="Arial Bold" panose="020B0704020202020204" pitchFamily="34" charset="0"/>
                <a:cs typeface="Arial Bold" panose="020B0704020202020204" pitchFamily="34" charset="0"/>
              </a:rPr>
              <a:t>VioDetect</a:t>
            </a:r>
            <a:r>
              <a:rPr lang="en-US" sz="2400" b="1" dirty="0">
                <a:solidFill>
                  <a:schemeClr val="bg2"/>
                </a:solidFill>
                <a:latin typeface="Arial Bold" panose="020B0704020202020204" pitchFamily="34" charset="0"/>
                <a:cs typeface="Arial Bold" panose="020B0704020202020204" pitchFamily="34" charset="0"/>
              </a:rPr>
              <a:t> AI</a:t>
            </a:r>
            <a:endParaRPr lang="en-US" sz="3200" b="1" spc="-41" dirty="0">
              <a:solidFill>
                <a:schemeClr val="bg2"/>
              </a:solidFill>
              <a:latin typeface="Arial Bold" panose="020B0704020202020204" pitchFamily="34" charset="0"/>
              <a:ea typeface="Arial Bold"/>
              <a:cs typeface="Arial Bold" panose="020B0704020202020204" pitchFamily="34" charset="0"/>
              <a:sym typeface="Arial Bold"/>
            </a:endParaRPr>
          </a:p>
        </p:txBody>
      </p:sp>
    </p:spTree>
    <p:extLst>
      <p:ext uri="{BB962C8B-B14F-4D97-AF65-F5344CB8AC3E}">
        <p14:creationId xmlns:p14="http://schemas.microsoft.com/office/powerpoint/2010/main" val="4290460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  <p:bldP spid="5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51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2E9B166-192E-38F1-1E51-33B14AA735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>
            <a:extLst>
              <a:ext uri="{FF2B5EF4-FFF2-40B4-BE49-F238E27FC236}">
                <a16:creationId xmlns:a16="http://schemas.microsoft.com/office/drawing/2014/main" id="{937A6328-AD4B-3618-7239-536F05C3932F}"/>
              </a:ext>
            </a:extLst>
          </p:cNvPr>
          <p:cNvGrpSpPr/>
          <p:nvPr/>
        </p:nvGrpSpPr>
        <p:grpSpPr>
          <a:xfrm>
            <a:off x="0" y="7724775"/>
            <a:ext cx="18288000" cy="6686550"/>
            <a:chOff x="0" y="0"/>
            <a:chExt cx="4816593" cy="1761067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25FF4B8B-EEDC-1E16-590F-47FD742FE31D}"/>
                </a:ext>
              </a:extLst>
            </p:cNvPr>
            <p:cNvSpPr/>
            <p:nvPr/>
          </p:nvSpPr>
          <p:spPr>
            <a:xfrm>
              <a:off x="0" y="0"/>
              <a:ext cx="4816592" cy="1761067"/>
            </a:xfrm>
            <a:custGeom>
              <a:avLst/>
              <a:gdLst/>
              <a:ahLst/>
              <a:cxnLst/>
              <a:rect l="l" t="t" r="r" b="b"/>
              <a:pathLst>
                <a:path w="4816592" h="1761067">
                  <a:moveTo>
                    <a:pt x="0" y="0"/>
                  </a:moveTo>
                  <a:lnTo>
                    <a:pt x="4816592" y="0"/>
                  </a:lnTo>
                  <a:lnTo>
                    <a:pt x="4816592" y="1761067"/>
                  </a:lnTo>
                  <a:lnTo>
                    <a:pt x="0" y="1761067"/>
                  </a:lnTo>
                  <a:close/>
                </a:path>
              </a:pathLst>
            </a:custGeom>
            <a:gradFill rotWithShape="1">
              <a:gsLst>
                <a:gs pos="0">
                  <a:srgbClr val="2D2E34">
                    <a:alpha val="0"/>
                  </a:srgbClr>
                </a:gs>
                <a:gs pos="100000">
                  <a:srgbClr val="2D2E34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id="{57977418-A481-5503-F4BC-4B1D024B91F3}"/>
                </a:ext>
              </a:extLst>
            </p:cNvPr>
            <p:cNvSpPr txBox="1"/>
            <p:nvPr/>
          </p:nvSpPr>
          <p:spPr>
            <a:xfrm>
              <a:off x="0" y="19050"/>
              <a:ext cx="4816593" cy="17420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1387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86" name="Text 1">
            <a:extLst>
              <a:ext uri="{FF2B5EF4-FFF2-40B4-BE49-F238E27FC236}">
                <a16:creationId xmlns:a16="http://schemas.microsoft.com/office/drawing/2014/main" id="{953FB6A3-B1B1-A6CC-4B2B-7559B2D700A5}"/>
              </a:ext>
            </a:extLst>
          </p:cNvPr>
          <p:cNvSpPr/>
          <p:nvPr/>
        </p:nvSpPr>
        <p:spPr>
          <a:xfrm>
            <a:off x="2852447" y="3743985"/>
            <a:ext cx="3047830" cy="442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650"/>
              </a:lnSpc>
              <a:buNone/>
            </a:pPr>
            <a:r>
              <a:rPr lang="en-US" sz="2800" b="1" kern="0" spc="-64" dirty="0">
                <a:solidFill>
                  <a:schemeClr val="bg2"/>
                </a:solidFill>
                <a:latin typeface="Arial "/>
                <a:ea typeface="Inter Bold" pitchFamily="34" charset="-122"/>
                <a:cs typeface="Inter Bold" pitchFamily="34" charset="-120"/>
              </a:rPr>
              <a:t>Video Input Layer</a:t>
            </a:r>
            <a:endParaRPr lang="en-US" sz="2800" dirty="0">
              <a:solidFill>
                <a:schemeClr val="bg2"/>
              </a:solidFill>
              <a:latin typeface="Arial "/>
            </a:endParaRPr>
          </a:p>
        </p:txBody>
      </p:sp>
      <p:sp>
        <p:nvSpPr>
          <p:cNvPr id="187" name="Text 2">
            <a:extLst>
              <a:ext uri="{FF2B5EF4-FFF2-40B4-BE49-F238E27FC236}">
                <a16:creationId xmlns:a16="http://schemas.microsoft.com/office/drawing/2014/main" id="{AEF9F858-5010-488C-10AE-490744B76210}"/>
              </a:ext>
            </a:extLst>
          </p:cNvPr>
          <p:cNvSpPr/>
          <p:nvPr/>
        </p:nvSpPr>
        <p:spPr>
          <a:xfrm>
            <a:off x="3018677" y="4207311"/>
            <a:ext cx="3229723" cy="20004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000" kern="0" spc="-34" dirty="0">
                <a:solidFill>
                  <a:schemeClr val="bg2"/>
                </a:solidFill>
                <a:latin typeface="Arial "/>
                <a:ea typeface="Inter" pitchFamily="34" charset="-122"/>
                <a:cs typeface="Inter" pitchFamily="34" charset="-120"/>
              </a:rPr>
              <a:t>IP cameras like Axis P1375 and Hikvision. RTMP/RTSP streams are supported. We process 1080p@30FPS video.</a:t>
            </a:r>
            <a:endParaRPr lang="en-US" sz="2000" dirty="0">
              <a:solidFill>
                <a:schemeClr val="bg2"/>
              </a:solidFill>
              <a:latin typeface="Arial "/>
            </a:endParaRPr>
          </a:p>
        </p:txBody>
      </p:sp>
      <p:pic>
        <p:nvPicPr>
          <p:cNvPr id="188" name="Image 0" descr="preencoded.png">
            <a:extLst>
              <a:ext uri="{FF2B5EF4-FFF2-40B4-BE49-F238E27FC236}">
                <a16:creationId xmlns:a16="http://schemas.microsoft.com/office/drawing/2014/main" id="{13E4F9AC-3FE8-19F0-4312-ED211F0C13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9217" y="3677708"/>
            <a:ext cx="5199592" cy="5199592"/>
          </a:xfrm>
          <a:prstGeom prst="rect">
            <a:avLst/>
          </a:prstGeom>
        </p:spPr>
      </p:pic>
      <p:pic>
        <p:nvPicPr>
          <p:cNvPr id="189" name="Image 1" descr="preencoded.png">
            <a:extLst>
              <a:ext uri="{FF2B5EF4-FFF2-40B4-BE49-F238E27FC236}">
                <a16:creationId xmlns:a16="http://schemas.microsoft.com/office/drawing/2014/main" id="{48DB6A75-9B38-7245-99C8-DCDF415FA7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0182" y="4779013"/>
            <a:ext cx="473201" cy="591459"/>
          </a:xfrm>
          <a:prstGeom prst="rect">
            <a:avLst/>
          </a:prstGeom>
        </p:spPr>
      </p:pic>
      <p:sp>
        <p:nvSpPr>
          <p:cNvPr id="190" name="Text 3">
            <a:extLst>
              <a:ext uri="{FF2B5EF4-FFF2-40B4-BE49-F238E27FC236}">
                <a16:creationId xmlns:a16="http://schemas.microsoft.com/office/drawing/2014/main" id="{FA4D7E00-6A66-55FB-92DB-461D3EB91A9D}"/>
              </a:ext>
            </a:extLst>
          </p:cNvPr>
          <p:cNvSpPr/>
          <p:nvPr/>
        </p:nvSpPr>
        <p:spPr>
          <a:xfrm>
            <a:off x="11836121" y="3179866"/>
            <a:ext cx="5794701" cy="442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650"/>
              </a:lnSpc>
            </a:pPr>
            <a:r>
              <a:rPr lang="en-US" sz="2800" dirty="0">
                <a:solidFill>
                  <a:schemeClr val="bg2"/>
                </a:solidFill>
                <a:latin typeface="Arial Bold" panose="020B0704020202020204" pitchFamily="34" charset="0"/>
                <a:cs typeface="Arial Bold" panose="020B0704020202020204" pitchFamily="34" charset="0"/>
              </a:rPr>
              <a:t>Data Storage &amp; Reporting System</a:t>
            </a:r>
          </a:p>
        </p:txBody>
      </p:sp>
      <p:sp>
        <p:nvSpPr>
          <p:cNvPr id="191" name="Text 4">
            <a:extLst>
              <a:ext uri="{FF2B5EF4-FFF2-40B4-BE49-F238E27FC236}">
                <a16:creationId xmlns:a16="http://schemas.microsoft.com/office/drawing/2014/main" id="{D14A9EE2-FA7C-38FB-CA38-84F809E91891}"/>
              </a:ext>
            </a:extLst>
          </p:cNvPr>
          <p:cNvSpPr/>
          <p:nvPr/>
        </p:nvSpPr>
        <p:spPr>
          <a:xfrm>
            <a:off x="11836121" y="3658671"/>
            <a:ext cx="4699279" cy="18132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dirty="0">
                <a:solidFill>
                  <a:schemeClr val="bg2"/>
                </a:solidFill>
                <a:latin typeface="Arial "/>
              </a:rPr>
              <a:t>Events are stored in MySQL with timestamp, camera ID, video path, and confidence score.</a:t>
            </a:r>
          </a:p>
          <a:p>
            <a:r>
              <a:rPr lang="en-US" dirty="0">
                <a:solidFill>
                  <a:schemeClr val="bg2"/>
                </a:solidFill>
                <a:latin typeface="Arial "/>
              </a:rPr>
              <a:t>Auto-generated reports summarize incidents by date, location, and type.</a:t>
            </a:r>
          </a:p>
          <a:p>
            <a:r>
              <a:rPr lang="en-US" dirty="0">
                <a:solidFill>
                  <a:schemeClr val="bg2"/>
                </a:solidFill>
                <a:latin typeface="Arial "/>
              </a:rPr>
              <a:t>Admins can access reports .</a:t>
            </a:r>
          </a:p>
          <a:p>
            <a:endParaRPr lang="en-US" dirty="0">
              <a:solidFill>
                <a:schemeClr val="bg2"/>
              </a:solidFill>
              <a:latin typeface="Arial "/>
            </a:endParaRPr>
          </a:p>
        </p:txBody>
      </p:sp>
      <p:pic>
        <p:nvPicPr>
          <p:cNvPr id="192" name="Image 2" descr="preencoded.png">
            <a:extLst>
              <a:ext uri="{FF2B5EF4-FFF2-40B4-BE49-F238E27FC236}">
                <a16:creationId xmlns:a16="http://schemas.microsoft.com/office/drawing/2014/main" id="{4713B36D-8A4F-8089-5E80-ADEFCF526C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9217" y="3677708"/>
            <a:ext cx="5199592" cy="5199592"/>
          </a:xfrm>
          <a:prstGeom prst="rect">
            <a:avLst/>
          </a:prstGeom>
        </p:spPr>
      </p:pic>
      <p:pic>
        <p:nvPicPr>
          <p:cNvPr id="193" name="Image 3" descr="preencoded.png">
            <a:extLst>
              <a:ext uri="{FF2B5EF4-FFF2-40B4-BE49-F238E27FC236}">
                <a16:creationId xmlns:a16="http://schemas.microsoft.com/office/drawing/2014/main" id="{A18681C6-4E81-B79A-1E3B-025E1256F3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78273" y="4513147"/>
            <a:ext cx="473201" cy="591459"/>
          </a:xfrm>
          <a:prstGeom prst="rect">
            <a:avLst/>
          </a:prstGeom>
        </p:spPr>
      </p:pic>
      <p:sp>
        <p:nvSpPr>
          <p:cNvPr id="194" name="Text 5">
            <a:extLst>
              <a:ext uri="{FF2B5EF4-FFF2-40B4-BE49-F238E27FC236}">
                <a16:creationId xmlns:a16="http://schemas.microsoft.com/office/drawing/2014/main" id="{0557A125-65CC-AED5-8F8B-46D5BB5E95DC}"/>
              </a:ext>
            </a:extLst>
          </p:cNvPr>
          <p:cNvSpPr/>
          <p:nvPr/>
        </p:nvSpPr>
        <p:spPr>
          <a:xfrm>
            <a:off x="11863481" y="5694770"/>
            <a:ext cx="3047830" cy="442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800" b="1" kern="0" spc="-64" dirty="0">
                <a:solidFill>
                  <a:schemeClr val="bg2"/>
                </a:solidFill>
                <a:latin typeface="Arial "/>
                <a:ea typeface="Inter Bold" pitchFamily="34" charset="-122"/>
                <a:cs typeface="Inter Bold" pitchFamily="34" charset="-120"/>
              </a:rPr>
              <a:t>AI Core Modules</a:t>
            </a:r>
            <a:endParaRPr lang="en-US" sz="2800" dirty="0">
              <a:solidFill>
                <a:schemeClr val="bg2"/>
              </a:solidFill>
              <a:latin typeface="Arial "/>
            </a:endParaRPr>
          </a:p>
        </p:txBody>
      </p:sp>
      <p:sp>
        <p:nvSpPr>
          <p:cNvPr id="195" name="Text 6">
            <a:extLst>
              <a:ext uri="{FF2B5EF4-FFF2-40B4-BE49-F238E27FC236}">
                <a16:creationId xmlns:a16="http://schemas.microsoft.com/office/drawing/2014/main" id="{361128C2-020B-C214-6690-57912A65C3C5}"/>
              </a:ext>
            </a:extLst>
          </p:cNvPr>
          <p:cNvSpPr/>
          <p:nvPr/>
        </p:nvSpPr>
        <p:spPr>
          <a:xfrm>
            <a:off x="11949490" y="6140226"/>
            <a:ext cx="4272575" cy="18132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000" kern="0" spc="-34" dirty="0">
                <a:solidFill>
                  <a:schemeClr val="bg2"/>
                </a:solidFill>
                <a:latin typeface="Arial "/>
                <a:ea typeface="Inter" pitchFamily="34" charset="-122"/>
                <a:cs typeface="Inter" pitchFamily="34" charset="-120"/>
              </a:rPr>
              <a:t>Dedicated pipelines for Violence Detection. Fire Detection runs concurrently. Both use CNN and YOLO models.</a:t>
            </a:r>
            <a:endParaRPr lang="en-US" sz="2000" dirty="0">
              <a:solidFill>
                <a:schemeClr val="bg2"/>
              </a:solidFill>
              <a:latin typeface="Arial "/>
            </a:endParaRPr>
          </a:p>
        </p:txBody>
      </p:sp>
      <p:pic>
        <p:nvPicPr>
          <p:cNvPr id="196" name="Image 4" descr="preencoded.png">
            <a:extLst>
              <a:ext uri="{FF2B5EF4-FFF2-40B4-BE49-F238E27FC236}">
                <a16:creationId xmlns:a16="http://schemas.microsoft.com/office/drawing/2014/main" id="{2448BE98-2382-AB2C-6ED4-91F8E38CF0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9217" y="3677708"/>
            <a:ext cx="5199592" cy="5199592"/>
          </a:xfrm>
          <a:prstGeom prst="rect">
            <a:avLst/>
          </a:prstGeom>
        </p:spPr>
      </p:pic>
      <p:pic>
        <p:nvPicPr>
          <p:cNvPr id="197" name="Image 5" descr="preencoded.png">
            <a:extLst>
              <a:ext uri="{FF2B5EF4-FFF2-40B4-BE49-F238E27FC236}">
                <a16:creationId xmlns:a16="http://schemas.microsoft.com/office/drawing/2014/main" id="{59E31E12-4F63-7D2C-5947-29997FFC2C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08495" y="6207763"/>
            <a:ext cx="473201" cy="591459"/>
          </a:xfrm>
          <a:prstGeom prst="rect">
            <a:avLst/>
          </a:prstGeom>
        </p:spPr>
      </p:pic>
      <p:sp>
        <p:nvSpPr>
          <p:cNvPr id="198" name="Text 7">
            <a:extLst>
              <a:ext uri="{FF2B5EF4-FFF2-40B4-BE49-F238E27FC236}">
                <a16:creationId xmlns:a16="http://schemas.microsoft.com/office/drawing/2014/main" id="{B92AF3DA-770D-7530-AA80-652973767F41}"/>
              </a:ext>
            </a:extLst>
          </p:cNvPr>
          <p:cNvSpPr/>
          <p:nvPr/>
        </p:nvSpPr>
        <p:spPr>
          <a:xfrm>
            <a:off x="11883699" y="7965703"/>
            <a:ext cx="3047830" cy="442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800" b="1" kern="0" spc="-64" dirty="0">
                <a:solidFill>
                  <a:schemeClr val="bg2"/>
                </a:solidFill>
                <a:latin typeface="Arial "/>
                <a:ea typeface="Inter Bold" pitchFamily="34" charset="-122"/>
                <a:cs typeface="Inter Bold" pitchFamily="34" charset="-120"/>
              </a:rPr>
              <a:t>Alert &amp; Notification</a:t>
            </a:r>
            <a:endParaRPr lang="en-US" sz="2800" dirty="0">
              <a:solidFill>
                <a:schemeClr val="bg2"/>
              </a:solidFill>
              <a:latin typeface="Arial "/>
            </a:endParaRPr>
          </a:p>
        </p:txBody>
      </p:sp>
      <p:sp>
        <p:nvSpPr>
          <p:cNvPr id="199" name="Text 8">
            <a:extLst>
              <a:ext uri="{FF2B5EF4-FFF2-40B4-BE49-F238E27FC236}">
                <a16:creationId xmlns:a16="http://schemas.microsoft.com/office/drawing/2014/main" id="{EA3F20BB-0F9B-482A-F901-863A1271CA74}"/>
              </a:ext>
            </a:extLst>
          </p:cNvPr>
          <p:cNvSpPr/>
          <p:nvPr/>
        </p:nvSpPr>
        <p:spPr>
          <a:xfrm>
            <a:off x="11836121" y="8431768"/>
            <a:ext cx="4394479" cy="13599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000" kern="0" spc="-34" dirty="0">
                <a:solidFill>
                  <a:schemeClr val="bg2"/>
                </a:solidFill>
                <a:latin typeface="Arial "/>
                <a:ea typeface="Inter" pitchFamily="34" charset="-122"/>
                <a:cs typeface="Inter" pitchFamily="34" charset="-120"/>
              </a:rPr>
              <a:t>MQTT sends real-time SMS/Email alerts. Integration with siren systems. Custom API for third-party VMS.</a:t>
            </a:r>
            <a:endParaRPr lang="en-US" sz="2000" dirty="0">
              <a:solidFill>
                <a:schemeClr val="bg2"/>
              </a:solidFill>
              <a:latin typeface="Arial "/>
            </a:endParaRPr>
          </a:p>
        </p:txBody>
      </p:sp>
      <p:pic>
        <p:nvPicPr>
          <p:cNvPr id="200" name="Image 6" descr="preencoded.png">
            <a:extLst>
              <a:ext uri="{FF2B5EF4-FFF2-40B4-BE49-F238E27FC236}">
                <a16:creationId xmlns:a16="http://schemas.microsoft.com/office/drawing/2014/main" id="{093B4C94-5177-A8DF-CC45-2EE1E87AFFD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29217" y="3677708"/>
            <a:ext cx="5199592" cy="5199592"/>
          </a:xfrm>
          <a:prstGeom prst="rect">
            <a:avLst/>
          </a:prstGeom>
        </p:spPr>
      </p:pic>
      <p:pic>
        <p:nvPicPr>
          <p:cNvPr id="201" name="Image 7" descr="preencoded.png">
            <a:extLst>
              <a:ext uri="{FF2B5EF4-FFF2-40B4-BE49-F238E27FC236}">
                <a16:creationId xmlns:a16="http://schemas.microsoft.com/office/drawing/2014/main" id="{85FE1996-2594-8B48-344D-DD6E2B33BD5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53445" y="7520903"/>
            <a:ext cx="473201" cy="591459"/>
          </a:xfrm>
          <a:prstGeom prst="rect">
            <a:avLst/>
          </a:prstGeom>
        </p:spPr>
      </p:pic>
      <p:sp>
        <p:nvSpPr>
          <p:cNvPr id="202" name="Text 9">
            <a:extLst>
              <a:ext uri="{FF2B5EF4-FFF2-40B4-BE49-F238E27FC236}">
                <a16:creationId xmlns:a16="http://schemas.microsoft.com/office/drawing/2014/main" id="{A048A5A1-64F5-93FC-1544-5E715772229B}"/>
              </a:ext>
            </a:extLst>
          </p:cNvPr>
          <p:cNvSpPr/>
          <p:nvPr/>
        </p:nvSpPr>
        <p:spPr>
          <a:xfrm>
            <a:off x="2764822" y="6861517"/>
            <a:ext cx="3142049" cy="442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650"/>
              </a:lnSpc>
              <a:buNone/>
            </a:pPr>
            <a:r>
              <a:rPr lang="en-US" sz="2800" b="1" kern="0" spc="-64" dirty="0">
                <a:solidFill>
                  <a:schemeClr val="bg2"/>
                </a:solidFill>
                <a:latin typeface="Arial "/>
                <a:ea typeface="Inter Bold" pitchFamily="34" charset="-122"/>
                <a:cs typeface="Inter Bold" pitchFamily="34" charset="-120"/>
              </a:rPr>
              <a:t>Monitoring Dashboard</a:t>
            </a:r>
            <a:endParaRPr lang="en-US" sz="2800" dirty="0">
              <a:solidFill>
                <a:schemeClr val="bg2"/>
              </a:solidFill>
              <a:latin typeface="Arial "/>
            </a:endParaRPr>
          </a:p>
        </p:txBody>
      </p:sp>
      <p:sp>
        <p:nvSpPr>
          <p:cNvPr id="203" name="Text 10">
            <a:extLst>
              <a:ext uri="{FF2B5EF4-FFF2-40B4-BE49-F238E27FC236}">
                <a16:creationId xmlns:a16="http://schemas.microsoft.com/office/drawing/2014/main" id="{28B92B4C-DDA2-F40C-BA76-94665E4A332C}"/>
              </a:ext>
            </a:extLst>
          </p:cNvPr>
          <p:cNvSpPr/>
          <p:nvPr/>
        </p:nvSpPr>
        <p:spPr>
          <a:xfrm>
            <a:off x="2514600" y="7324844"/>
            <a:ext cx="3708545" cy="18132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000" kern="0" spc="-34" dirty="0">
                <a:solidFill>
                  <a:schemeClr val="bg2"/>
                </a:solidFill>
                <a:latin typeface="Arial "/>
                <a:ea typeface="Inter" pitchFamily="34" charset="-122"/>
                <a:cs typeface="Inter" pitchFamily="34" charset="-120"/>
              </a:rPr>
              <a:t>Web-based UI (ReactJS) for live feeds. Event logs and visual confirmations are displayed. System health status is visible.</a:t>
            </a:r>
            <a:endParaRPr lang="en-US" sz="2000" dirty="0">
              <a:solidFill>
                <a:schemeClr val="bg2"/>
              </a:solidFill>
              <a:latin typeface="Arial "/>
            </a:endParaRPr>
          </a:p>
        </p:txBody>
      </p:sp>
      <p:pic>
        <p:nvPicPr>
          <p:cNvPr id="204" name="Image 8" descr="preencoded.png">
            <a:extLst>
              <a:ext uri="{FF2B5EF4-FFF2-40B4-BE49-F238E27FC236}">
                <a16:creationId xmlns:a16="http://schemas.microsoft.com/office/drawing/2014/main" id="{604DFC8D-31AD-B658-3A7C-E8CD5191ADE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29217" y="3622506"/>
            <a:ext cx="5199592" cy="5199592"/>
          </a:xfrm>
          <a:prstGeom prst="rect">
            <a:avLst/>
          </a:prstGeom>
        </p:spPr>
      </p:pic>
      <p:pic>
        <p:nvPicPr>
          <p:cNvPr id="205" name="Image 9" descr="preencoded.png">
            <a:extLst>
              <a:ext uri="{FF2B5EF4-FFF2-40B4-BE49-F238E27FC236}">
                <a16:creationId xmlns:a16="http://schemas.microsoft.com/office/drawing/2014/main" id="{B8C480DA-814A-9751-4778-05C5A2879A1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273581" y="6677657"/>
            <a:ext cx="473201" cy="591459"/>
          </a:xfrm>
          <a:prstGeom prst="rect">
            <a:avLst/>
          </a:prstGeom>
        </p:spPr>
      </p:pic>
      <p:grpSp>
        <p:nvGrpSpPr>
          <p:cNvPr id="230" name="Group 9">
            <a:extLst>
              <a:ext uri="{FF2B5EF4-FFF2-40B4-BE49-F238E27FC236}">
                <a16:creationId xmlns:a16="http://schemas.microsoft.com/office/drawing/2014/main" id="{9ACC1DB3-D046-EA21-7373-B3BAE6086A58}"/>
              </a:ext>
            </a:extLst>
          </p:cNvPr>
          <p:cNvGrpSpPr/>
          <p:nvPr/>
        </p:nvGrpSpPr>
        <p:grpSpPr>
          <a:xfrm>
            <a:off x="4419600" y="1014186"/>
            <a:ext cx="9710178" cy="1616404"/>
            <a:chOff x="0" y="0"/>
            <a:chExt cx="2741709" cy="694817"/>
          </a:xfrm>
        </p:grpSpPr>
        <p:sp>
          <p:nvSpPr>
            <p:cNvPr id="231" name="Freeform 10">
              <a:extLst>
                <a:ext uri="{FF2B5EF4-FFF2-40B4-BE49-F238E27FC236}">
                  <a16:creationId xmlns:a16="http://schemas.microsoft.com/office/drawing/2014/main" id="{6BEB1857-847D-D2AE-3729-17090C107F97}"/>
                </a:ext>
              </a:extLst>
            </p:cNvPr>
            <p:cNvSpPr/>
            <p:nvPr/>
          </p:nvSpPr>
          <p:spPr>
            <a:xfrm>
              <a:off x="0" y="0"/>
              <a:ext cx="2741709" cy="694817"/>
            </a:xfrm>
            <a:custGeom>
              <a:avLst/>
              <a:gdLst/>
              <a:ahLst/>
              <a:cxnLst/>
              <a:rect l="l" t="t" r="r" b="b"/>
              <a:pathLst>
                <a:path w="2741709" h="694817">
                  <a:moveTo>
                    <a:pt x="26030" y="0"/>
                  </a:moveTo>
                  <a:lnTo>
                    <a:pt x="2715679" y="0"/>
                  </a:lnTo>
                  <a:cubicBezTo>
                    <a:pt x="2722583" y="0"/>
                    <a:pt x="2729204" y="2742"/>
                    <a:pt x="2734085" y="7624"/>
                  </a:cubicBezTo>
                  <a:cubicBezTo>
                    <a:pt x="2738967" y="12505"/>
                    <a:pt x="2741709" y="19126"/>
                    <a:pt x="2741709" y="26030"/>
                  </a:cubicBezTo>
                  <a:lnTo>
                    <a:pt x="2741709" y="668787"/>
                  </a:lnTo>
                  <a:cubicBezTo>
                    <a:pt x="2741709" y="683163"/>
                    <a:pt x="2730055" y="694817"/>
                    <a:pt x="2715679" y="694817"/>
                  </a:cubicBezTo>
                  <a:lnTo>
                    <a:pt x="26030" y="694817"/>
                  </a:lnTo>
                  <a:cubicBezTo>
                    <a:pt x="19126" y="694817"/>
                    <a:pt x="12505" y="692075"/>
                    <a:pt x="7624" y="687193"/>
                  </a:cubicBezTo>
                  <a:cubicBezTo>
                    <a:pt x="2742" y="682312"/>
                    <a:pt x="0" y="675691"/>
                    <a:pt x="0" y="668787"/>
                  </a:cubicBezTo>
                  <a:lnTo>
                    <a:pt x="0" y="26030"/>
                  </a:lnTo>
                  <a:cubicBezTo>
                    <a:pt x="0" y="11654"/>
                    <a:pt x="11654" y="0"/>
                    <a:pt x="2603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C4A5B">
                    <a:alpha val="100000"/>
                  </a:srgbClr>
                </a:gs>
                <a:gs pos="100000">
                  <a:srgbClr val="27DDDF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232" name="TextBox 11">
              <a:extLst>
                <a:ext uri="{FF2B5EF4-FFF2-40B4-BE49-F238E27FC236}">
                  <a16:creationId xmlns:a16="http://schemas.microsoft.com/office/drawing/2014/main" id="{6584A170-EB99-2D4B-6A1C-C8AD31B793C4}"/>
                </a:ext>
              </a:extLst>
            </p:cNvPr>
            <p:cNvSpPr txBox="1"/>
            <p:nvPr/>
          </p:nvSpPr>
          <p:spPr>
            <a:xfrm>
              <a:off x="0" y="19050"/>
              <a:ext cx="2741709" cy="6757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1387"/>
                </a:lnSpc>
              </a:pPr>
              <a:endParaRPr/>
            </a:p>
          </p:txBody>
        </p:sp>
      </p:grpSp>
      <p:sp>
        <p:nvSpPr>
          <p:cNvPr id="233" name="TextBox 24">
            <a:extLst>
              <a:ext uri="{FF2B5EF4-FFF2-40B4-BE49-F238E27FC236}">
                <a16:creationId xmlns:a16="http://schemas.microsoft.com/office/drawing/2014/main" id="{D0D0382D-37B5-F3B8-7CD3-1062341CE799}"/>
              </a:ext>
            </a:extLst>
          </p:cNvPr>
          <p:cNvSpPr txBox="1"/>
          <p:nvPr/>
        </p:nvSpPr>
        <p:spPr>
          <a:xfrm>
            <a:off x="4619797" y="1495102"/>
            <a:ext cx="10429240" cy="6967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350"/>
              </a:lnSpc>
            </a:pPr>
            <a:r>
              <a:rPr lang="en-US" sz="4800" b="1" kern="0" spc="-129" dirty="0">
                <a:solidFill>
                  <a:schemeClr val="bg2"/>
                </a:solidFill>
                <a:latin typeface="Arial "/>
                <a:ea typeface="Inter Bold" pitchFamily="34" charset="-122"/>
                <a:cs typeface="Inter Bold" pitchFamily="34" charset="-120"/>
              </a:rPr>
              <a:t>System Architecture &amp; </a:t>
            </a:r>
            <a:r>
              <a:rPr lang="en-US" sz="4800" b="1" kern="0" spc="-129" dirty="0">
                <a:solidFill>
                  <a:schemeClr val="bg2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Framework</a:t>
            </a:r>
            <a:endParaRPr lang="en-US" sz="4800" dirty="0">
              <a:solidFill>
                <a:schemeClr val="bg2"/>
              </a:solidFill>
              <a:latin typeface="Arial "/>
            </a:endParaRPr>
          </a:p>
        </p:txBody>
      </p:sp>
      <p:sp>
        <p:nvSpPr>
          <p:cNvPr id="5" name="Freeform 2">
            <a:extLst>
              <a:ext uri="{FF2B5EF4-FFF2-40B4-BE49-F238E27FC236}">
                <a16:creationId xmlns:a16="http://schemas.microsoft.com/office/drawing/2014/main" id="{5D34A9AB-0F31-9596-5493-1C257BED2E91}"/>
              </a:ext>
            </a:extLst>
          </p:cNvPr>
          <p:cNvSpPr/>
          <p:nvPr/>
        </p:nvSpPr>
        <p:spPr>
          <a:xfrm>
            <a:off x="1074577" y="845799"/>
            <a:ext cx="499539" cy="503199"/>
          </a:xfrm>
          <a:custGeom>
            <a:avLst/>
            <a:gdLst/>
            <a:ahLst/>
            <a:cxnLst/>
            <a:rect l="l" t="t" r="r" b="b"/>
            <a:pathLst>
              <a:path w="499539" h="503199">
                <a:moveTo>
                  <a:pt x="0" y="0"/>
                </a:moveTo>
                <a:lnTo>
                  <a:pt x="499540" y="0"/>
                </a:lnTo>
                <a:lnTo>
                  <a:pt x="499540" y="503199"/>
                </a:lnTo>
                <a:lnTo>
                  <a:pt x="0" y="50319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Freeform 2">
            <a:extLst>
              <a:ext uri="{FF2B5EF4-FFF2-40B4-BE49-F238E27FC236}">
                <a16:creationId xmlns:a16="http://schemas.microsoft.com/office/drawing/2014/main" id="{3265A193-6A69-CA8B-2036-A16D1237EE5F}"/>
              </a:ext>
            </a:extLst>
          </p:cNvPr>
          <p:cNvSpPr/>
          <p:nvPr/>
        </p:nvSpPr>
        <p:spPr>
          <a:xfrm>
            <a:off x="1074577" y="845799"/>
            <a:ext cx="499539" cy="503199"/>
          </a:xfrm>
          <a:custGeom>
            <a:avLst/>
            <a:gdLst/>
            <a:ahLst/>
            <a:cxnLst/>
            <a:rect l="l" t="t" r="r" b="b"/>
            <a:pathLst>
              <a:path w="499539" h="503199">
                <a:moveTo>
                  <a:pt x="0" y="0"/>
                </a:moveTo>
                <a:lnTo>
                  <a:pt x="499540" y="0"/>
                </a:lnTo>
                <a:lnTo>
                  <a:pt x="499540" y="503199"/>
                </a:lnTo>
                <a:lnTo>
                  <a:pt x="0" y="50319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24">
            <a:extLst>
              <a:ext uri="{FF2B5EF4-FFF2-40B4-BE49-F238E27FC236}">
                <a16:creationId xmlns:a16="http://schemas.microsoft.com/office/drawing/2014/main" id="{BAD6AE96-6BE8-90E7-7079-16C52917A975}"/>
              </a:ext>
            </a:extLst>
          </p:cNvPr>
          <p:cNvSpPr txBox="1"/>
          <p:nvPr/>
        </p:nvSpPr>
        <p:spPr>
          <a:xfrm>
            <a:off x="1795032" y="930452"/>
            <a:ext cx="1823801" cy="2949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267"/>
              </a:lnSpc>
            </a:pPr>
            <a:r>
              <a:rPr lang="en-US" sz="2400" b="1" dirty="0" err="1">
                <a:solidFill>
                  <a:schemeClr val="bg2"/>
                </a:solidFill>
                <a:latin typeface="Arial Bold" panose="020B0704020202020204" pitchFamily="34" charset="0"/>
                <a:cs typeface="Arial Bold" panose="020B0704020202020204" pitchFamily="34" charset="0"/>
              </a:rPr>
              <a:t>VioDetect</a:t>
            </a:r>
            <a:r>
              <a:rPr lang="en-US" sz="2400" b="1" dirty="0">
                <a:solidFill>
                  <a:schemeClr val="bg2"/>
                </a:solidFill>
                <a:latin typeface="Arial Bold" panose="020B0704020202020204" pitchFamily="34" charset="0"/>
                <a:cs typeface="Arial Bold" panose="020B0704020202020204" pitchFamily="34" charset="0"/>
              </a:rPr>
              <a:t> AI</a:t>
            </a:r>
            <a:endParaRPr lang="en-US" sz="3200" b="1" spc="-41" dirty="0">
              <a:solidFill>
                <a:schemeClr val="bg2"/>
              </a:solidFill>
              <a:latin typeface="Arial Bold" panose="020B0704020202020204" pitchFamily="34" charset="0"/>
              <a:ea typeface="Arial Bold"/>
              <a:cs typeface="Arial Bold" panose="020B0704020202020204" pitchFamily="34" charset="0"/>
              <a:sym typeface="Arial Bold"/>
            </a:endParaRPr>
          </a:p>
        </p:txBody>
      </p:sp>
    </p:spTree>
    <p:extLst>
      <p:ext uri="{BB962C8B-B14F-4D97-AF65-F5344CB8AC3E}">
        <p14:creationId xmlns:p14="http://schemas.microsoft.com/office/powerpoint/2010/main" val="2473829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6" grpId="0" animBg="1"/>
      <p:bldP spid="187" grpId="0" animBg="1"/>
      <p:bldP spid="190" grpId="0" animBg="1"/>
      <p:bldP spid="191" grpId="0" animBg="1"/>
      <p:bldP spid="194" grpId="0" animBg="1"/>
      <p:bldP spid="195" grpId="0" animBg="1"/>
      <p:bldP spid="198" grpId="0" animBg="1"/>
      <p:bldP spid="199" grpId="0" animBg="1"/>
      <p:bldP spid="202" grpId="0" animBg="1"/>
      <p:bldP spid="20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51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15F079E-A7D0-8335-1D8D-7190CBC05C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F17425C0-9E1C-0EA8-631B-8A9AEF262C3C}"/>
              </a:ext>
            </a:extLst>
          </p:cNvPr>
          <p:cNvSpPr/>
          <p:nvPr/>
        </p:nvSpPr>
        <p:spPr>
          <a:xfrm>
            <a:off x="1074577" y="845799"/>
            <a:ext cx="499539" cy="503199"/>
          </a:xfrm>
          <a:custGeom>
            <a:avLst/>
            <a:gdLst/>
            <a:ahLst/>
            <a:cxnLst/>
            <a:rect l="l" t="t" r="r" b="b"/>
            <a:pathLst>
              <a:path w="499539" h="503199">
                <a:moveTo>
                  <a:pt x="0" y="0"/>
                </a:moveTo>
                <a:lnTo>
                  <a:pt x="499540" y="0"/>
                </a:lnTo>
                <a:lnTo>
                  <a:pt x="499540" y="503199"/>
                </a:lnTo>
                <a:lnTo>
                  <a:pt x="0" y="50319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94017E4D-EB17-C659-70DB-5103D1BCD3F3}"/>
              </a:ext>
            </a:extLst>
          </p:cNvPr>
          <p:cNvGrpSpPr/>
          <p:nvPr/>
        </p:nvGrpSpPr>
        <p:grpSpPr>
          <a:xfrm>
            <a:off x="2054482" y="5250829"/>
            <a:ext cx="3293766" cy="3657600"/>
            <a:chOff x="0" y="0"/>
            <a:chExt cx="867494" cy="963319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55B7025E-A64E-4B12-B4FE-17AA0FD7425B}"/>
                </a:ext>
              </a:extLst>
            </p:cNvPr>
            <p:cNvSpPr/>
            <p:nvPr/>
          </p:nvSpPr>
          <p:spPr>
            <a:xfrm>
              <a:off x="0" y="0"/>
              <a:ext cx="867494" cy="963319"/>
            </a:xfrm>
            <a:custGeom>
              <a:avLst/>
              <a:gdLst/>
              <a:ahLst/>
              <a:cxnLst/>
              <a:rect l="l" t="t" r="r" b="b"/>
              <a:pathLst>
                <a:path w="867494" h="963319">
                  <a:moveTo>
                    <a:pt x="82267" y="0"/>
                  </a:moveTo>
                  <a:lnTo>
                    <a:pt x="785227" y="0"/>
                  </a:lnTo>
                  <a:cubicBezTo>
                    <a:pt x="807046" y="0"/>
                    <a:pt x="827970" y="8667"/>
                    <a:pt x="843399" y="24095"/>
                  </a:cubicBezTo>
                  <a:cubicBezTo>
                    <a:pt x="858826" y="39523"/>
                    <a:pt x="867494" y="60448"/>
                    <a:pt x="867494" y="82267"/>
                  </a:cubicBezTo>
                  <a:lnTo>
                    <a:pt x="867494" y="881052"/>
                  </a:lnTo>
                  <a:cubicBezTo>
                    <a:pt x="867494" y="902870"/>
                    <a:pt x="858826" y="923795"/>
                    <a:pt x="843399" y="939223"/>
                  </a:cubicBezTo>
                  <a:cubicBezTo>
                    <a:pt x="827970" y="954651"/>
                    <a:pt x="807046" y="963319"/>
                    <a:pt x="785227" y="963319"/>
                  </a:cubicBezTo>
                  <a:lnTo>
                    <a:pt x="82267" y="963319"/>
                  </a:lnTo>
                  <a:cubicBezTo>
                    <a:pt x="60448" y="963319"/>
                    <a:pt x="39523" y="954651"/>
                    <a:pt x="24095" y="939223"/>
                  </a:cubicBezTo>
                  <a:cubicBezTo>
                    <a:pt x="8667" y="923795"/>
                    <a:pt x="0" y="902870"/>
                    <a:pt x="0" y="881052"/>
                  </a:cubicBezTo>
                  <a:lnTo>
                    <a:pt x="0" y="82267"/>
                  </a:lnTo>
                  <a:cubicBezTo>
                    <a:pt x="0" y="60448"/>
                    <a:pt x="8667" y="39523"/>
                    <a:pt x="24095" y="24095"/>
                  </a:cubicBezTo>
                  <a:cubicBezTo>
                    <a:pt x="39523" y="8667"/>
                    <a:pt x="60448" y="0"/>
                    <a:pt x="82267" y="0"/>
                  </a:cubicBezTo>
                  <a:close/>
                </a:path>
              </a:pathLst>
            </a:custGeom>
            <a:solidFill>
              <a:srgbClr val="202127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524E34B8-AFDB-EADF-3BDD-EE089677048D}"/>
                </a:ext>
              </a:extLst>
            </p:cNvPr>
            <p:cNvSpPr txBox="1"/>
            <p:nvPr/>
          </p:nvSpPr>
          <p:spPr>
            <a:xfrm>
              <a:off x="0" y="19050"/>
              <a:ext cx="867494" cy="9442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l" defTabSz="914400" rtl="0" eaLnBrk="1" fontAlgn="auto" latinLnBrk="0" hangingPunct="1">
                <a:lnSpc>
                  <a:spcPts val="1387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9" name="Group 9">
            <a:extLst>
              <a:ext uri="{FF2B5EF4-FFF2-40B4-BE49-F238E27FC236}">
                <a16:creationId xmlns:a16="http://schemas.microsoft.com/office/drawing/2014/main" id="{F8812C20-63D1-48F9-DBF3-2EC03C1D6FD4}"/>
              </a:ext>
            </a:extLst>
          </p:cNvPr>
          <p:cNvGrpSpPr/>
          <p:nvPr/>
        </p:nvGrpSpPr>
        <p:grpSpPr>
          <a:xfrm>
            <a:off x="2054482" y="2262850"/>
            <a:ext cx="10409926" cy="2638134"/>
            <a:chOff x="0" y="0"/>
            <a:chExt cx="2741709" cy="694817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A886DD97-2351-1F6C-3387-9DDD461EDDD9}"/>
                </a:ext>
              </a:extLst>
            </p:cNvPr>
            <p:cNvSpPr/>
            <p:nvPr/>
          </p:nvSpPr>
          <p:spPr>
            <a:xfrm>
              <a:off x="0" y="0"/>
              <a:ext cx="2741709" cy="694817"/>
            </a:xfrm>
            <a:custGeom>
              <a:avLst/>
              <a:gdLst/>
              <a:ahLst/>
              <a:cxnLst/>
              <a:rect l="l" t="t" r="r" b="b"/>
              <a:pathLst>
                <a:path w="2741709" h="694817">
                  <a:moveTo>
                    <a:pt x="26030" y="0"/>
                  </a:moveTo>
                  <a:lnTo>
                    <a:pt x="2715679" y="0"/>
                  </a:lnTo>
                  <a:cubicBezTo>
                    <a:pt x="2722583" y="0"/>
                    <a:pt x="2729204" y="2742"/>
                    <a:pt x="2734085" y="7624"/>
                  </a:cubicBezTo>
                  <a:cubicBezTo>
                    <a:pt x="2738967" y="12505"/>
                    <a:pt x="2741709" y="19126"/>
                    <a:pt x="2741709" y="26030"/>
                  </a:cubicBezTo>
                  <a:lnTo>
                    <a:pt x="2741709" y="668787"/>
                  </a:lnTo>
                  <a:cubicBezTo>
                    <a:pt x="2741709" y="683163"/>
                    <a:pt x="2730055" y="694817"/>
                    <a:pt x="2715679" y="694817"/>
                  </a:cubicBezTo>
                  <a:lnTo>
                    <a:pt x="26030" y="694817"/>
                  </a:lnTo>
                  <a:cubicBezTo>
                    <a:pt x="19126" y="694817"/>
                    <a:pt x="12505" y="692075"/>
                    <a:pt x="7624" y="687193"/>
                  </a:cubicBezTo>
                  <a:cubicBezTo>
                    <a:pt x="2742" y="682312"/>
                    <a:pt x="0" y="675691"/>
                    <a:pt x="0" y="668787"/>
                  </a:cubicBezTo>
                  <a:lnTo>
                    <a:pt x="0" y="26030"/>
                  </a:lnTo>
                  <a:cubicBezTo>
                    <a:pt x="0" y="11654"/>
                    <a:pt x="11654" y="0"/>
                    <a:pt x="2603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C4A5B">
                    <a:alpha val="100000"/>
                  </a:srgbClr>
                </a:gs>
                <a:gs pos="100000">
                  <a:srgbClr val="27DDDF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id="{6726D248-1F4F-E68C-6F67-A45E445090CA}"/>
                </a:ext>
              </a:extLst>
            </p:cNvPr>
            <p:cNvSpPr txBox="1"/>
            <p:nvPr/>
          </p:nvSpPr>
          <p:spPr>
            <a:xfrm>
              <a:off x="0" y="19050"/>
              <a:ext cx="2741709" cy="6757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l" defTabSz="914400" rtl="0" eaLnBrk="1" fontAlgn="auto" latinLnBrk="0" hangingPunct="1">
                <a:lnSpc>
                  <a:spcPts val="1387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2" name="Group 12">
            <a:extLst>
              <a:ext uri="{FF2B5EF4-FFF2-40B4-BE49-F238E27FC236}">
                <a16:creationId xmlns:a16="http://schemas.microsoft.com/office/drawing/2014/main" id="{804CD67E-BD23-E1AA-21DD-BEEA5C27BF11}"/>
              </a:ext>
            </a:extLst>
          </p:cNvPr>
          <p:cNvGrpSpPr/>
          <p:nvPr/>
        </p:nvGrpSpPr>
        <p:grpSpPr>
          <a:xfrm>
            <a:off x="5612562" y="5250829"/>
            <a:ext cx="3293766" cy="3657600"/>
            <a:chOff x="0" y="0"/>
            <a:chExt cx="867494" cy="963319"/>
          </a:xfrm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B1E227DC-DC7A-9432-5D7B-3DBCC39A6150}"/>
                </a:ext>
              </a:extLst>
            </p:cNvPr>
            <p:cNvSpPr/>
            <p:nvPr/>
          </p:nvSpPr>
          <p:spPr>
            <a:xfrm>
              <a:off x="0" y="0"/>
              <a:ext cx="867494" cy="963319"/>
            </a:xfrm>
            <a:custGeom>
              <a:avLst/>
              <a:gdLst/>
              <a:ahLst/>
              <a:cxnLst/>
              <a:rect l="l" t="t" r="r" b="b"/>
              <a:pathLst>
                <a:path w="867494" h="963319">
                  <a:moveTo>
                    <a:pt x="82267" y="0"/>
                  </a:moveTo>
                  <a:lnTo>
                    <a:pt x="785227" y="0"/>
                  </a:lnTo>
                  <a:cubicBezTo>
                    <a:pt x="807046" y="0"/>
                    <a:pt x="827970" y="8667"/>
                    <a:pt x="843399" y="24095"/>
                  </a:cubicBezTo>
                  <a:cubicBezTo>
                    <a:pt x="858826" y="39523"/>
                    <a:pt x="867494" y="60448"/>
                    <a:pt x="867494" y="82267"/>
                  </a:cubicBezTo>
                  <a:lnTo>
                    <a:pt x="867494" y="881052"/>
                  </a:lnTo>
                  <a:cubicBezTo>
                    <a:pt x="867494" y="902870"/>
                    <a:pt x="858826" y="923795"/>
                    <a:pt x="843399" y="939223"/>
                  </a:cubicBezTo>
                  <a:cubicBezTo>
                    <a:pt x="827970" y="954651"/>
                    <a:pt x="807046" y="963319"/>
                    <a:pt x="785227" y="963319"/>
                  </a:cubicBezTo>
                  <a:lnTo>
                    <a:pt x="82267" y="963319"/>
                  </a:lnTo>
                  <a:cubicBezTo>
                    <a:pt x="60448" y="963319"/>
                    <a:pt x="39523" y="954651"/>
                    <a:pt x="24095" y="939223"/>
                  </a:cubicBezTo>
                  <a:cubicBezTo>
                    <a:pt x="8667" y="923795"/>
                    <a:pt x="0" y="902870"/>
                    <a:pt x="0" y="881052"/>
                  </a:cubicBezTo>
                  <a:lnTo>
                    <a:pt x="0" y="82267"/>
                  </a:lnTo>
                  <a:cubicBezTo>
                    <a:pt x="0" y="60448"/>
                    <a:pt x="8667" y="39523"/>
                    <a:pt x="24095" y="24095"/>
                  </a:cubicBezTo>
                  <a:cubicBezTo>
                    <a:pt x="39523" y="8667"/>
                    <a:pt x="60448" y="0"/>
                    <a:pt x="82267" y="0"/>
                  </a:cubicBezTo>
                  <a:close/>
                </a:path>
              </a:pathLst>
            </a:custGeom>
            <a:solidFill>
              <a:srgbClr val="202127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25FA4BCE-5290-A583-5540-69C6A139B9F5}"/>
                </a:ext>
              </a:extLst>
            </p:cNvPr>
            <p:cNvSpPr txBox="1"/>
            <p:nvPr/>
          </p:nvSpPr>
          <p:spPr>
            <a:xfrm>
              <a:off x="0" y="19050"/>
              <a:ext cx="867494" cy="9442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l" defTabSz="914400" rtl="0" eaLnBrk="1" fontAlgn="auto" latinLnBrk="0" hangingPunct="1">
                <a:lnSpc>
                  <a:spcPts val="1387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5" name="Group 15">
            <a:extLst>
              <a:ext uri="{FF2B5EF4-FFF2-40B4-BE49-F238E27FC236}">
                <a16:creationId xmlns:a16="http://schemas.microsoft.com/office/drawing/2014/main" id="{D9C2D179-8C0D-A130-8062-66F6B89A37A3}"/>
              </a:ext>
            </a:extLst>
          </p:cNvPr>
          <p:cNvGrpSpPr/>
          <p:nvPr/>
        </p:nvGrpSpPr>
        <p:grpSpPr>
          <a:xfrm>
            <a:off x="9170642" y="5250829"/>
            <a:ext cx="3293766" cy="3657600"/>
            <a:chOff x="0" y="0"/>
            <a:chExt cx="867494" cy="963319"/>
          </a:xfrm>
        </p:grpSpPr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06245ABB-265A-DB68-B2E6-A57D31B8C986}"/>
                </a:ext>
              </a:extLst>
            </p:cNvPr>
            <p:cNvSpPr/>
            <p:nvPr/>
          </p:nvSpPr>
          <p:spPr>
            <a:xfrm>
              <a:off x="0" y="0"/>
              <a:ext cx="867494" cy="963319"/>
            </a:xfrm>
            <a:custGeom>
              <a:avLst/>
              <a:gdLst/>
              <a:ahLst/>
              <a:cxnLst/>
              <a:rect l="l" t="t" r="r" b="b"/>
              <a:pathLst>
                <a:path w="867494" h="963319">
                  <a:moveTo>
                    <a:pt x="82267" y="0"/>
                  </a:moveTo>
                  <a:lnTo>
                    <a:pt x="785227" y="0"/>
                  </a:lnTo>
                  <a:cubicBezTo>
                    <a:pt x="807046" y="0"/>
                    <a:pt x="827970" y="8667"/>
                    <a:pt x="843399" y="24095"/>
                  </a:cubicBezTo>
                  <a:cubicBezTo>
                    <a:pt x="858826" y="39523"/>
                    <a:pt x="867494" y="60448"/>
                    <a:pt x="867494" y="82267"/>
                  </a:cubicBezTo>
                  <a:lnTo>
                    <a:pt x="867494" y="881052"/>
                  </a:lnTo>
                  <a:cubicBezTo>
                    <a:pt x="867494" y="902870"/>
                    <a:pt x="858826" y="923795"/>
                    <a:pt x="843399" y="939223"/>
                  </a:cubicBezTo>
                  <a:cubicBezTo>
                    <a:pt x="827970" y="954651"/>
                    <a:pt x="807046" y="963319"/>
                    <a:pt x="785227" y="963319"/>
                  </a:cubicBezTo>
                  <a:lnTo>
                    <a:pt x="82267" y="963319"/>
                  </a:lnTo>
                  <a:cubicBezTo>
                    <a:pt x="60448" y="963319"/>
                    <a:pt x="39523" y="954651"/>
                    <a:pt x="24095" y="939223"/>
                  </a:cubicBezTo>
                  <a:cubicBezTo>
                    <a:pt x="8667" y="923795"/>
                    <a:pt x="0" y="902870"/>
                    <a:pt x="0" y="881052"/>
                  </a:cubicBezTo>
                  <a:lnTo>
                    <a:pt x="0" y="82267"/>
                  </a:lnTo>
                  <a:cubicBezTo>
                    <a:pt x="0" y="60448"/>
                    <a:pt x="8667" y="39523"/>
                    <a:pt x="24095" y="24095"/>
                  </a:cubicBezTo>
                  <a:cubicBezTo>
                    <a:pt x="39523" y="8667"/>
                    <a:pt x="60448" y="0"/>
                    <a:pt x="82267" y="0"/>
                  </a:cubicBezTo>
                  <a:close/>
                </a:path>
              </a:pathLst>
            </a:custGeom>
            <a:solidFill>
              <a:srgbClr val="202127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" name="TextBox 17">
              <a:extLst>
                <a:ext uri="{FF2B5EF4-FFF2-40B4-BE49-F238E27FC236}">
                  <a16:creationId xmlns:a16="http://schemas.microsoft.com/office/drawing/2014/main" id="{2C8C5A6F-ED68-056B-B626-F66BD292EF9C}"/>
                </a:ext>
              </a:extLst>
            </p:cNvPr>
            <p:cNvSpPr txBox="1"/>
            <p:nvPr/>
          </p:nvSpPr>
          <p:spPr>
            <a:xfrm>
              <a:off x="0" y="19050"/>
              <a:ext cx="867494" cy="9442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l" defTabSz="914400" rtl="0" eaLnBrk="1" fontAlgn="auto" latinLnBrk="0" hangingPunct="1">
                <a:lnSpc>
                  <a:spcPts val="1387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4" name="TextBox 24">
            <a:extLst>
              <a:ext uri="{FF2B5EF4-FFF2-40B4-BE49-F238E27FC236}">
                <a16:creationId xmlns:a16="http://schemas.microsoft.com/office/drawing/2014/main" id="{84031874-2CF5-9180-5275-ED56BBE4D9A7}"/>
              </a:ext>
            </a:extLst>
          </p:cNvPr>
          <p:cNvSpPr txBox="1"/>
          <p:nvPr/>
        </p:nvSpPr>
        <p:spPr>
          <a:xfrm>
            <a:off x="2602236" y="3291069"/>
            <a:ext cx="8454192" cy="6831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>
              <a:lnSpc>
                <a:spcPts val="5092"/>
              </a:lnSpc>
            </a:pPr>
            <a:r>
              <a:rPr lang="en-US" sz="6600" dirty="0">
                <a:solidFill>
                  <a:schemeClr val="bg2"/>
                </a:solidFill>
                <a:latin typeface="Arial Bold" panose="020B0704020202020204" pitchFamily="34" charset="0"/>
                <a:cs typeface="Arial Bold" panose="020B0704020202020204" pitchFamily="34" charset="0"/>
              </a:rPr>
              <a:t>SYSTEM FEATURES</a:t>
            </a:r>
            <a:endParaRPr kumimoji="0" lang="en-US" sz="102800" b="1" i="0" u="none" strike="noStrike" kern="1200" cap="none" spc="-205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Arial Bold" panose="020B0704020202020204" pitchFamily="34" charset="0"/>
              <a:ea typeface="Arial Bold"/>
              <a:cs typeface="Arial Bold" panose="020B0704020202020204" pitchFamily="34" charset="0"/>
              <a:sym typeface="Arial Bold"/>
            </a:endParaRPr>
          </a:p>
        </p:txBody>
      </p:sp>
      <p:sp>
        <p:nvSpPr>
          <p:cNvPr id="25" name="TextBox 25">
            <a:extLst>
              <a:ext uri="{FF2B5EF4-FFF2-40B4-BE49-F238E27FC236}">
                <a16:creationId xmlns:a16="http://schemas.microsoft.com/office/drawing/2014/main" id="{EADE4278-1586-6A01-F98D-6F46D222A769}"/>
              </a:ext>
            </a:extLst>
          </p:cNvPr>
          <p:cNvSpPr txBox="1"/>
          <p:nvPr/>
        </p:nvSpPr>
        <p:spPr>
          <a:xfrm>
            <a:off x="2583650" y="5669260"/>
            <a:ext cx="2521750" cy="21710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3200" b="1" dirty="0">
                <a:solidFill>
                  <a:schemeClr val="bg2"/>
                </a:solidFill>
              </a:rPr>
              <a:t>Real-time Incident Management</a:t>
            </a:r>
            <a:endParaRPr lang="en-US" sz="3200" dirty="0">
              <a:solidFill>
                <a:schemeClr val="bg2"/>
              </a:solidFill>
            </a:endParaRPr>
          </a:p>
          <a:p>
            <a:br>
              <a:rPr lang="en-US" dirty="0"/>
            </a:br>
            <a:endParaRPr kumimoji="0" lang="en-US" sz="2708" b="1" i="0" u="none" strike="noStrike" kern="1200" cap="none" spc="-113" normalizeH="0" baseline="0" noProof="0" dirty="0">
              <a:ln>
                <a:noFill/>
              </a:ln>
              <a:solidFill>
                <a:srgbClr val="EEECE1"/>
              </a:solidFill>
              <a:effectLst/>
              <a:uLnTx/>
              <a:uFillTx/>
              <a:latin typeface="Arial Bold" panose="020B0704020202020204" pitchFamily="34" charset="0"/>
              <a:ea typeface="Arial Bold"/>
              <a:cs typeface="Arial Bold" panose="020B0704020202020204" pitchFamily="34" charset="0"/>
              <a:sym typeface="Arial Bold"/>
            </a:endParaRPr>
          </a:p>
        </p:txBody>
      </p:sp>
      <p:sp>
        <p:nvSpPr>
          <p:cNvPr id="26" name="TextBox 26">
            <a:extLst>
              <a:ext uri="{FF2B5EF4-FFF2-40B4-BE49-F238E27FC236}">
                <a16:creationId xmlns:a16="http://schemas.microsoft.com/office/drawing/2014/main" id="{420BBDB5-1727-F252-14EE-4FBDAE531B67}"/>
              </a:ext>
            </a:extLst>
          </p:cNvPr>
          <p:cNvSpPr txBox="1"/>
          <p:nvPr/>
        </p:nvSpPr>
        <p:spPr>
          <a:xfrm>
            <a:off x="6207254" y="5669260"/>
            <a:ext cx="1932485" cy="22467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3200" b="1" dirty="0">
                <a:solidFill>
                  <a:schemeClr val="bg2"/>
                </a:solidFill>
              </a:rPr>
              <a:t>Complete User Control</a:t>
            </a:r>
            <a:endParaRPr lang="en-US" sz="3200" dirty="0">
              <a:solidFill>
                <a:schemeClr val="bg2"/>
              </a:solidFill>
            </a:endParaRPr>
          </a:p>
          <a:p>
            <a:br>
              <a:rPr lang="en-US" dirty="0"/>
            </a:br>
            <a:endParaRPr kumimoji="0" lang="en-US" sz="3200" b="1" i="0" u="none" strike="noStrike" kern="1200" cap="none" spc="-113" normalizeH="0" baseline="0" noProof="0" dirty="0">
              <a:ln>
                <a:noFill/>
              </a:ln>
              <a:solidFill>
                <a:srgbClr val="EEECE1"/>
              </a:solidFill>
              <a:effectLst/>
              <a:uLnTx/>
              <a:uFillTx/>
              <a:latin typeface="Arial Bold" panose="020B0704020202020204" pitchFamily="34" charset="0"/>
              <a:ea typeface="Arial Bold"/>
              <a:cs typeface="Arial Bold" panose="020B0704020202020204" pitchFamily="34" charset="0"/>
              <a:sym typeface="Arial Bold"/>
            </a:endParaRPr>
          </a:p>
        </p:txBody>
      </p:sp>
      <p:sp>
        <p:nvSpPr>
          <p:cNvPr id="29" name="TextBox 29">
            <a:extLst>
              <a:ext uri="{FF2B5EF4-FFF2-40B4-BE49-F238E27FC236}">
                <a16:creationId xmlns:a16="http://schemas.microsoft.com/office/drawing/2014/main" id="{54D71F9E-AAE5-4D76-C282-980329B8C328}"/>
              </a:ext>
            </a:extLst>
          </p:cNvPr>
          <p:cNvSpPr txBox="1"/>
          <p:nvPr/>
        </p:nvSpPr>
        <p:spPr>
          <a:xfrm>
            <a:off x="9560753" y="5677308"/>
            <a:ext cx="2513543" cy="21710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3200" b="1" dirty="0">
                <a:solidFill>
                  <a:schemeClr val="bg2"/>
                </a:solidFill>
              </a:rPr>
              <a:t>Full Camera Configuration &amp; Assignment</a:t>
            </a:r>
            <a:endParaRPr lang="en-US" sz="3200" dirty="0">
              <a:solidFill>
                <a:schemeClr val="bg2"/>
              </a:solidFill>
            </a:endParaRPr>
          </a:p>
          <a:p>
            <a:br>
              <a:rPr lang="en-US" dirty="0"/>
            </a:br>
            <a:endParaRPr kumimoji="0" lang="en-US" sz="2708" b="1" i="0" u="none" strike="noStrike" kern="1200" cap="none" spc="-113" normalizeH="0" baseline="0" noProof="0" dirty="0">
              <a:ln>
                <a:noFill/>
              </a:ln>
              <a:solidFill>
                <a:srgbClr val="EEECE1"/>
              </a:solidFill>
              <a:effectLst/>
              <a:uLnTx/>
              <a:uFillTx/>
              <a:latin typeface="Arial Bold" panose="020B0704020202020204" pitchFamily="34" charset="0"/>
              <a:ea typeface="Arial Bold"/>
              <a:cs typeface="Arial Bold" panose="020B0704020202020204" pitchFamily="34" charset="0"/>
              <a:sym typeface="Arial Bold"/>
            </a:endParaRPr>
          </a:p>
        </p:txBody>
      </p:sp>
      <p:sp>
        <p:nvSpPr>
          <p:cNvPr id="31" name="Freeform 2">
            <a:extLst>
              <a:ext uri="{FF2B5EF4-FFF2-40B4-BE49-F238E27FC236}">
                <a16:creationId xmlns:a16="http://schemas.microsoft.com/office/drawing/2014/main" id="{B0D5AEBD-AF35-42DF-F8A3-7AA9422B0ED0}"/>
              </a:ext>
            </a:extLst>
          </p:cNvPr>
          <p:cNvSpPr/>
          <p:nvPr/>
        </p:nvSpPr>
        <p:spPr>
          <a:xfrm>
            <a:off x="1074577" y="845799"/>
            <a:ext cx="499539" cy="503199"/>
          </a:xfrm>
          <a:custGeom>
            <a:avLst/>
            <a:gdLst/>
            <a:ahLst/>
            <a:cxnLst/>
            <a:rect l="l" t="t" r="r" b="b"/>
            <a:pathLst>
              <a:path w="499539" h="503199">
                <a:moveTo>
                  <a:pt x="0" y="0"/>
                </a:moveTo>
                <a:lnTo>
                  <a:pt x="499540" y="0"/>
                </a:lnTo>
                <a:lnTo>
                  <a:pt x="499540" y="503199"/>
                </a:lnTo>
                <a:lnTo>
                  <a:pt x="0" y="50319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2" name="Freeform 2">
            <a:extLst>
              <a:ext uri="{FF2B5EF4-FFF2-40B4-BE49-F238E27FC236}">
                <a16:creationId xmlns:a16="http://schemas.microsoft.com/office/drawing/2014/main" id="{9E0EEE4C-5B8A-BDB6-3D6B-43F063FA565C}"/>
              </a:ext>
            </a:extLst>
          </p:cNvPr>
          <p:cNvSpPr/>
          <p:nvPr/>
        </p:nvSpPr>
        <p:spPr>
          <a:xfrm>
            <a:off x="1074577" y="845799"/>
            <a:ext cx="499539" cy="503199"/>
          </a:xfrm>
          <a:custGeom>
            <a:avLst/>
            <a:gdLst/>
            <a:ahLst/>
            <a:cxnLst/>
            <a:rect l="l" t="t" r="r" b="b"/>
            <a:pathLst>
              <a:path w="499539" h="503199">
                <a:moveTo>
                  <a:pt x="0" y="0"/>
                </a:moveTo>
                <a:lnTo>
                  <a:pt x="499540" y="0"/>
                </a:lnTo>
                <a:lnTo>
                  <a:pt x="499540" y="503199"/>
                </a:lnTo>
                <a:lnTo>
                  <a:pt x="0" y="50319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3" name="TextBox 24">
            <a:extLst>
              <a:ext uri="{FF2B5EF4-FFF2-40B4-BE49-F238E27FC236}">
                <a16:creationId xmlns:a16="http://schemas.microsoft.com/office/drawing/2014/main" id="{FC978E0F-31E0-2CC4-FDC6-1C75D29C22C7}"/>
              </a:ext>
            </a:extLst>
          </p:cNvPr>
          <p:cNvSpPr txBox="1"/>
          <p:nvPr/>
        </p:nvSpPr>
        <p:spPr>
          <a:xfrm>
            <a:off x="1795032" y="930452"/>
            <a:ext cx="1823801" cy="2949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267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EEECE1"/>
                </a:solidFill>
                <a:effectLst/>
                <a:uLnTx/>
                <a:uFillTx/>
                <a:latin typeface="Arial Bold" panose="020B0704020202020204" pitchFamily="34" charset="0"/>
                <a:ea typeface="+mn-ea"/>
                <a:cs typeface="Arial Bold" panose="020B0704020202020204" pitchFamily="34" charset="0"/>
              </a:rPr>
              <a:t>VioDetect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EEECE1"/>
                </a:solidFill>
                <a:effectLst/>
                <a:uLnTx/>
                <a:uFillTx/>
                <a:latin typeface="Arial Bold" panose="020B0704020202020204" pitchFamily="34" charset="0"/>
                <a:ea typeface="+mn-ea"/>
                <a:cs typeface="Arial Bold" panose="020B0704020202020204" pitchFamily="34" charset="0"/>
              </a:rPr>
              <a:t> AI</a:t>
            </a:r>
            <a:endParaRPr kumimoji="0" lang="en-US" sz="3200" b="1" i="0" u="none" strike="noStrike" kern="1200" cap="none" spc="-41" normalizeH="0" baseline="0" noProof="0" dirty="0">
              <a:ln>
                <a:noFill/>
              </a:ln>
              <a:solidFill>
                <a:srgbClr val="EEECE1"/>
              </a:solidFill>
              <a:effectLst/>
              <a:uLnTx/>
              <a:uFillTx/>
              <a:latin typeface="Arial Bold" panose="020B0704020202020204" pitchFamily="34" charset="0"/>
              <a:ea typeface="Arial Bold"/>
              <a:cs typeface="Arial Bold" panose="020B0704020202020204" pitchFamily="34" charset="0"/>
              <a:sym typeface="Arial Bold"/>
            </a:endParaRPr>
          </a:p>
        </p:txBody>
      </p:sp>
      <p:pic>
        <p:nvPicPr>
          <p:cNvPr id="5" name="Image 0" descr="preencoded.png">
            <a:extLst>
              <a:ext uri="{FF2B5EF4-FFF2-40B4-BE49-F238E27FC236}">
                <a16:creationId xmlns:a16="http://schemas.microsoft.com/office/drawing/2014/main" id="{B8F45102-F786-0727-706E-4C93AA4FF0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59100" y="2262850"/>
            <a:ext cx="4633614" cy="64553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454079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2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5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4011154">
            <a:off x="14044924" y="1464134"/>
            <a:ext cx="17403374" cy="18180272"/>
            <a:chOff x="0" y="0"/>
            <a:chExt cx="4583605" cy="478822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583605" cy="4788220"/>
            </a:xfrm>
            <a:custGeom>
              <a:avLst/>
              <a:gdLst/>
              <a:ahLst/>
              <a:cxnLst/>
              <a:rect l="l" t="t" r="r" b="b"/>
              <a:pathLst>
                <a:path w="4583605" h="4788220">
                  <a:moveTo>
                    <a:pt x="0" y="0"/>
                  </a:moveTo>
                  <a:lnTo>
                    <a:pt x="4583605" y="0"/>
                  </a:lnTo>
                  <a:lnTo>
                    <a:pt x="4583605" y="4788220"/>
                  </a:lnTo>
                  <a:lnTo>
                    <a:pt x="0" y="4788220"/>
                  </a:lnTo>
                  <a:close/>
                </a:path>
              </a:pathLst>
            </a:custGeom>
            <a:gradFill rotWithShape="1">
              <a:gsLst>
                <a:gs pos="0">
                  <a:srgbClr val="27DDDF">
                    <a:alpha val="0"/>
                  </a:srgbClr>
                </a:gs>
                <a:gs pos="100000">
                  <a:srgbClr val="27DDDF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19050"/>
              <a:ext cx="4583605" cy="47691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87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8932970" y="2262850"/>
            <a:ext cx="5434050" cy="705218"/>
            <a:chOff x="0" y="0"/>
            <a:chExt cx="1417549" cy="183966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417549" cy="183966"/>
            </a:xfrm>
            <a:custGeom>
              <a:avLst/>
              <a:gdLst/>
              <a:ahLst/>
              <a:cxnLst/>
              <a:rect l="l" t="t" r="r" b="b"/>
              <a:pathLst>
                <a:path w="1417549" h="183966">
                  <a:moveTo>
                    <a:pt x="29919" y="0"/>
                  </a:moveTo>
                  <a:lnTo>
                    <a:pt x="1387630" y="0"/>
                  </a:lnTo>
                  <a:cubicBezTo>
                    <a:pt x="1404154" y="0"/>
                    <a:pt x="1417549" y="13395"/>
                    <a:pt x="1417549" y="29919"/>
                  </a:cubicBezTo>
                  <a:lnTo>
                    <a:pt x="1417549" y="154047"/>
                  </a:lnTo>
                  <a:cubicBezTo>
                    <a:pt x="1417549" y="170571"/>
                    <a:pt x="1404154" y="183966"/>
                    <a:pt x="1387630" y="183966"/>
                  </a:cubicBezTo>
                  <a:lnTo>
                    <a:pt x="29919" y="183966"/>
                  </a:lnTo>
                  <a:cubicBezTo>
                    <a:pt x="13395" y="183966"/>
                    <a:pt x="0" y="170571"/>
                    <a:pt x="0" y="154047"/>
                  </a:cubicBezTo>
                  <a:lnTo>
                    <a:pt x="0" y="29919"/>
                  </a:lnTo>
                  <a:cubicBezTo>
                    <a:pt x="0" y="13395"/>
                    <a:pt x="13395" y="0"/>
                    <a:pt x="29919" y="0"/>
                  </a:cubicBezTo>
                  <a:close/>
                </a:path>
              </a:pathLst>
            </a:custGeom>
            <a:solidFill>
              <a:srgbClr val="202127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19050"/>
              <a:ext cx="1417549" cy="1649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87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8932970" y="3253947"/>
            <a:ext cx="5434050" cy="705218"/>
            <a:chOff x="0" y="0"/>
            <a:chExt cx="1417549" cy="183966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417549" cy="183966"/>
            </a:xfrm>
            <a:custGeom>
              <a:avLst/>
              <a:gdLst/>
              <a:ahLst/>
              <a:cxnLst/>
              <a:rect l="l" t="t" r="r" b="b"/>
              <a:pathLst>
                <a:path w="1417549" h="183966">
                  <a:moveTo>
                    <a:pt x="29919" y="0"/>
                  </a:moveTo>
                  <a:lnTo>
                    <a:pt x="1387630" y="0"/>
                  </a:lnTo>
                  <a:cubicBezTo>
                    <a:pt x="1404154" y="0"/>
                    <a:pt x="1417549" y="13395"/>
                    <a:pt x="1417549" y="29919"/>
                  </a:cubicBezTo>
                  <a:lnTo>
                    <a:pt x="1417549" y="154047"/>
                  </a:lnTo>
                  <a:cubicBezTo>
                    <a:pt x="1417549" y="170571"/>
                    <a:pt x="1404154" y="183966"/>
                    <a:pt x="1387630" y="183966"/>
                  </a:cubicBezTo>
                  <a:lnTo>
                    <a:pt x="29919" y="183966"/>
                  </a:lnTo>
                  <a:cubicBezTo>
                    <a:pt x="13395" y="183966"/>
                    <a:pt x="0" y="170571"/>
                    <a:pt x="0" y="154047"/>
                  </a:cubicBezTo>
                  <a:lnTo>
                    <a:pt x="0" y="29919"/>
                  </a:lnTo>
                  <a:cubicBezTo>
                    <a:pt x="0" y="13395"/>
                    <a:pt x="13395" y="0"/>
                    <a:pt x="29919" y="0"/>
                  </a:cubicBezTo>
                  <a:close/>
                </a:path>
              </a:pathLst>
            </a:custGeom>
            <a:solidFill>
              <a:srgbClr val="202127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19050"/>
              <a:ext cx="1417549" cy="1649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87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8932970" y="4243800"/>
            <a:ext cx="5434050" cy="705218"/>
            <a:chOff x="0" y="0"/>
            <a:chExt cx="1417549" cy="183966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417549" cy="183966"/>
            </a:xfrm>
            <a:custGeom>
              <a:avLst/>
              <a:gdLst/>
              <a:ahLst/>
              <a:cxnLst/>
              <a:rect l="l" t="t" r="r" b="b"/>
              <a:pathLst>
                <a:path w="1417549" h="183966">
                  <a:moveTo>
                    <a:pt x="29919" y="0"/>
                  </a:moveTo>
                  <a:lnTo>
                    <a:pt x="1387630" y="0"/>
                  </a:lnTo>
                  <a:cubicBezTo>
                    <a:pt x="1404154" y="0"/>
                    <a:pt x="1417549" y="13395"/>
                    <a:pt x="1417549" y="29919"/>
                  </a:cubicBezTo>
                  <a:lnTo>
                    <a:pt x="1417549" y="154047"/>
                  </a:lnTo>
                  <a:cubicBezTo>
                    <a:pt x="1417549" y="170571"/>
                    <a:pt x="1404154" y="183966"/>
                    <a:pt x="1387630" y="183966"/>
                  </a:cubicBezTo>
                  <a:lnTo>
                    <a:pt x="29919" y="183966"/>
                  </a:lnTo>
                  <a:cubicBezTo>
                    <a:pt x="13395" y="183966"/>
                    <a:pt x="0" y="170571"/>
                    <a:pt x="0" y="154047"/>
                  </a:cubicBezTo>
                  <a:lnTo>
                    <a:pt x="0" y="29919"/>
                  </a:lnTo>
                  <a:cubicBezTo>
                    <a:pt x="0" y="13395"/>
                    <a:pt x="13395" y="0"/>
                    <a:pt x="29919" y="0"/>
                  </a:cubicBezTo>
                  <a:close/>
                </a:path>
              </a:pathLst>
            </a:custGeom>
            <a:solidFill>
              <a:srgbClr val="202127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19050"/>
              <a:ext cx="1417549" cy="1649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87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8932970" y="5233653"/>
            <a:ext cx="5434050" cy="705218"/>
            <a:chOff x="0" y="0"/>
            <a:chExt cx="1417549" cy="183966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417549" cy="183966"/>
            </a:xfrm>
            <a:custGeom>
              <a:avLst/>
              <a:gdLst/>
              <a:ahLst/>
              <a:cxnLst/>
              <a:rect l="l" t="t" r="r" b="b"/>
              <a:pathLst>
                <a:path w="1417549" h="183966">
                  <a:moveTo>
                    <a:pt x="29919" y="0"/>
                  </a:moveTo>
                  <a:lnTo>
                    <a:pt x="1387630" y="0"/>
                  </a:lnTo>
                  <a:cubicBezTo>
                    <a:pt x="1404154" y="0"/>
                    <a:pt x="1417549" y="13395"/>
                    <a:pt x="1417549" y="29919"/>
                  </a:cubicBezTo>
                  <a:lnTo>
                    <a:pt x="1417549" y="154047"/>
                  </a:lnTo>
                  <a:cubicBezTo>
                    <a:pt x="1417549" y="170571"/>
                    <a:pt x="1404154" y="183966"/>
                    <a:pt x="1387630" y="183966"/>
                  </a:cubicBezTo>
                  <a:lnTo>
                    <a:pt x="29919" y="183966"/>
                  </a:lnTo>
                  <a:cubicBezTo>
                    <a:pt x="13395" y="183966"/>
                    <a:pt x="0" y="170571"/>
                    <a:pt x="0" y="154047"/>
                  </a:cubicBezTo>
                  <a:lnTo>
                    <a:pt x="0" y="29919"/>
                  </a:lnTo>
                  <a:cubicBezTo>
                    <a:pt x="0" y="13395"/>
                    <a:pt x="13395" y="0"/>
                    <a:pt x="29919" y="0"/>
                  </a:cubicBezTo>
                  <a:close/>
                </a:path>
              </a:pathLst>
            </a:custGeom>
            <a:solidFill>
              <a:srgbClr val="202127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19050"/>
              <a:ext cx="1417549" cy="1649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87"/>
                </a:lnSpc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8932970" y="6248103"/>
            <a:ext cx="5434050" cy="705218"/>
            <a:chOff x="0" y="0"/>
            <a:chExt cx="1417549" cy="183966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417549" cy="183966"/>
            </a:xfrm>
            <a:custGeom>
              <a:avLst/>
              <a:gdLst/>
              <a:ahLst/>
              <a:cxnLst/>
              <a:rect l="l" t="t" r="r" b="b"/>
              <a:pathLst>
                <a:path w="1417549" h="183966">
                  <a:moveTo>
                    <a:pt x="29919" y="0"/>
                  </a:moveTo>
                  <a:lnTo>
                    <a:pt x="1387630" y="0"/>
                  </a:lnTo>
                  <a:cubicBezTo>
                    <a:pt x="1404154" y="0"/>
                    <a:pt x="1417549" y="13395"/>
                    <a:pt x="1417549" y="29919"/>
                  </a:cubicBezTo>
                  <a:lnTo>
                    <a:pt x="1417549" y="154047"/>
                  </a:lnTo>
                  <a:cubicBezTo>
                    <a:pt x="1417549" y="170571"/>
                    <a:pt x="1404154" y="183966"/>
                    <a:pt x="1387630" y="183966"/>
                  </a:cubicBezTo>
                  <a:lnTo>
                    <a:pt x="29919" y="183966"/>
                  </a:lnTo>
                  <a:cubicBezTo>
                    <a:pt x="13395" y="183966"/>
                    <a:pt x="0" y="170571"/>
                    <a:pt x="0" y="154047"/>
                  </a:cubicBezTo>
                  <a:lnTo>
                    <a:pt x="0" y="29919"/>
                  </a:lnTo>
                  <a:cubicBezTo>
                    <a:pt x="0" y="13395"/>
                    <a:pt x="13395" y="0"/>
                    <a:pt x="29919" y="0"/>
                  </a:cubicBezTo>
                  <a:close/>
                </a:path>
              </a:pathLst>
            </a:custGeom>
            <a:solidFill>
              <a:srgbClr val="202127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19050"/>
              <a:ext cx="1417549" cy="1649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87"/>
                </a:lnSpc>
              </a:pPr>
              <a:endParaRPr/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8932970" y="8203211"/>
            <a:ext cx="5434050" cy="705218"/>
            <a:chOff x="0" y="0"/>
            <a:chExt cx="1417549" cy="183966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1417549" cy="183966"/>
            </a:xfrm>
            <a:custGeom>
              <a:avLst/>
              <a:gdLst/>
              <a:ahLst/>
              <a:cxnLst/>
              <a:rect l="l" t="t" r="r" b="b"/>
              <a:pathLst>
                <a:path w="1417549" h="183966">
                  <a:moveTo>
                    <a:pt x="29919" y="0"/>
                  </a:moveTo>
                  <a:lnTo>
                    <a:pt x="1387630" y="0"/>
                  </a:lnTo>
                  <a:cubicBezTo>
                    <a:pt x="1404154" y="0"/>
                    <a:pt x="1417549" y="13395"/>
                    <a:pt x="1417549" y="29919"/>
                  </a:cubicBezTo>
                  <a:lnTo>
                    <a:pt x="1417549" y="154047"/>
                  </a:lnTo>
                  <a:cubicBezTo>
                    <a:pt x="1417549" y="170571"/>
                    <a:pt x="1404154" y="183966"/>
                    <a:pt x="1387630" y="183966"/>
                  </a:cubicBezTo>
                  <a:lnTo>
                    <a:pt x="29919" y="183966"/>
                  </a:lnTo>
                  <a:cubicBezTo>
                    <a:pt x="13395" y="183966"/>
                    <a:pt x="0" y="170571"/>
                    <a:pt x="0" y="154047"/>
                  </a:cubicBezTo>
                  <a:lnTo>
                    <a:pt x="0" y="29919"/>
                  </a:lnTo>
                  <a:cubicBezTo>
                    <a:pt x="0" y="13395"/>
                    <a:pt x="13395" y="0"/>
                    <a:pt x="29919" y="0"/>
                  </a:cubicBezTo>
                  <a:close/>
                </a:path>
              </a:pathLst>
            </a:custGeom>
            <a:solidFill>
              <a:srgbClr val="202127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0" y="19050"/>
              <a:ext cx="1417549" cy="1649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87"/>
                </a:lnSpc>
              </a:pPr>
              <a:endParaRPr/>
            </a:p>
          </p:txBody>
        </p:sp>
      </p:grpSp>
      <p:sp>
        <p:nvSpPr>
          <p:cNvPr id="31" name="TextBox 31"/>
          <p:cNvSpPr txBox="1"/>
          <p:nvPr/>
        </p:nvSpPr>
        <p:spPr>
          <a:xfrm>
            <a:off x="9423448" y="2426613"/>
            <a:ext cx="3088392" cy="4308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sz="2800" b="1" dirty="0">
                <a:solidFill>
                  <a:schemeClr val="bg2"/>
                </a:solidFill>
              </a:rPr>
              <a:t>Problem Statement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9423448" y="3506718"/>
            <a:ext cx="3088392" cy="265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793"/>
              </a:lnSpc>
            </a:pPr>
            <a:r>
              <a:rPr lang="en-US" sz="2800" b="1" dirty="0">
                <a:solidFill>
                  <a:schemeClr val="bg2"/>
                </a:solidFill>
              </a:rPr>
              <a:t>System Overview</a:t>
            </a:r>
            <a:endParaRPr lang="en-US" sz="2400" b="1" dirty="0">
              <a:solidFill>
                <a:schemeClr val="bg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9423448" y="4496571"/>
            <a:ext cx="3987752" cy="2548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793"/>
              </a:lnSpc>
            </a:pPr>
            <a:r>
              <a:rPr lang="en-US" sz="2800" dirty="0">
                <a:solidFill>
                  <a:schemeClr val="bg2"/>
                </a:solidFill>
                <a:latin typeface="Arial Bold" panose="020B0704020202020204" pitchFamily="34" charset="0"/>
                <a:cs typeface="Arial Bold" panose="020B0704020202020204" pitchFamily="34" charset="0"/>
              </a:rPr>
              <a:t>Models</a:t>
            </a:r>
            <a:endParaRPr lang="en-US" sz="2800" dirty="0">
              <a:solidFill>
                <a:schemeClr val="bg2"/>
              </a:solidFill>
              <a:latin typeface="Arial Bold" panose="020B0704020202020204" pitchFamily="34" charset="0"/>
              <a:ea typeface="Arial"/>
              <a:cs typeface="Arial Bold" panose="020B0704020202020204" pitchFamily="34" charset="0"/>
              <a:sym typeface="Arial"/>
            </a:endParaRPr>
          </a:p>
        </p:txBody>
      </p:sp>
      <p:sp>
        <p:nvSpPr>
          <p:cNvPr id="35" name="TextBox 35"/>
          <p:cNvSpPr txBox="1"/>
          <p:nvPr/>
        </p:nvSpPr>
        <p:spPr>
          <a:xfrm>
            <a:off x="9408408" y="5372100"/>
            <a:ext cx="3088392" cy="4308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sz="2800" b="1" dirty="0">
                <a:solidFill>
                  <a:schemeClr val="bg2"/>
                </a:solidFill>
              </a:rPr>
              <a:t>System Architecture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9423448" y="6500874"/>
            <a:ext cx="3987752" cy="2651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793"/>
              </a:lnSpc>
            </a:pPr>
            <a:r>
              <a:rPr lang="en-US" sz="2800" b="1" dirty="0">
                <a:solidFill>
                  <a:schemeClr val="bg2"/>
                </a:solidFill>
              </a:rPr>
              <a:t>Challenges &amp; Limitations</a:t>
            </a:r>
            <a:endParaRPr lang="en-US" sz="2400" b="1" dirty="0">
              <a:solidFill>
                <a:schemeClr val="bg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TextBox 38"/>
          <p:cNvSpPr txBox="1"/>
          <p:nvPr/>
        </p:nvSpPr>
        <p:spPr>
          <a:xfrm>
            <a:off x="9423448" y="8455982"/>
            <a:ext cx="3088392" cy="265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793"/>
              </a:lnSpc>
            </a:pPr>
            <a:r>
              <a:rPr lang="en-US" sz="2800" b="1" dirty="0">
                <a:solidFill>
                  <a:schemeClr val="bg2"/>
                </a:solidFill>
              </a:rPr>
              <a:t>Future Work</a:t>
            </a:r>
            <a:endParaRPr lang="en-US" sz="2400" b="1" dirty="0">
              <a:solidFill>
                <a:schemeClr val="bg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TextBox 46">
            <a:extLst>
              <a:ext uri="{FF2B5EF4-FFF2-40B4-BE49-F238E27FC236}">
                <a16:creationId xmlns:a16="http://schemas.microsoft.com/office/drawing/2014/main" id="{37D46E7F-1276-3CA1-A1C9-684EF5EE7CB2}"/>
              </a:ext>
            </a:extLst>
          </p:cNvPr>
          <p:cNvSpPr txBox="1"/>
          <p:nvPr/>
        </p:nvSpPr>
        <p:spPr>
          <a:xfrm>
            <a:off x="1495350" y="4114110"/>
            <a:ext cx="5825008" cy="16698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406"/>
              </a:lnSpc>
            </a:pPr>
            <a:r>
              <a:rPr lang="en-US" sz="8000" b="1" spc="-116" dirty="0">
                <a:solidFill>
                  <a:schemeClr val="bg2"/>
                </a:solidFill>
                <a:latin typeface="Arial Bold"/>
                <a:ea typeface="Arial Bold"/>
                <a:cs typeface="Arial Bold"/>
                <a:sym typeface="Arial Bold"/>
              </a:rPr>
              <a:t>table of               content</a:t>
            </a:r>
          </a:p>
        </p:txBody>
      </p:sp>
      <p:grpSp>
        <p:nvGrpSpPr>
          <p:cNvPr id="60" name="Group 22"/>
          <p:cNvGrpSpPr/>
          <p:nvPr/>
        </p:nvGrpSpPr>
        <p:grpSpPr>
          <a:xfrm>
            <a:off x="8932970" y="7225657"/>
            <a:ext cx="5434050" cy="705218"/>
            <a:chOff x="0" y="0"/>
            <a:chExt cx="1417549" cy="183966"/>
          </a:xfrm>
        </p:grpSpPr>
        <p:sp>
          <p:nvSpPr>
            <p:cNvPr id="61" name="Freeform 23"/>
            <p:cNvSpPr/>
            <p:nvPr/>
          </p:nvSpPr>
          <p:spPr>
            <a:xfrm>
              <a:off x="0" y="0"/>
              <a:ext cx="1417549" cy="183966"/>
            </a:xfrm>
            <a:custGeom>
              <a:avLst/>
              <a:gdLst/>
              <a:ahLst/>
              <a:cxnLst/>
              <a:rect l="l" t="t" r="r" b="b"/>
              <a:pathLst>
                <a:path w="1417549" h="183966">
                  <a:moveTo>
                    <a:pt x="29919" y="0"/>
                  </a:moveTo>
                  <a:lnTo>
                    <a:pt x="1387630" y="0"/>
                  </a:lnTo>
                  <a:cubicBezTo>
                    <a:pt x="1404154" y="0"/>
                    <a:pt x="1417549" y="13395"/>
                    <a:pt x="1417549" y="29919"/>
                  </a:cubicBezTo>
                  <a:lnTo>
                    <a:pt x="1417549" y="154047"/>
                  </a:lnTo>
                  <a:cubicBezTo>
                    <a:pt x="1417549" y="170571"/>
                    <a:pt x="1404154" y="183966"/>
                    <a:pt x="1387630" y="183966"/>
                  </a:cubicBezTo>
                  <a:lnTo>
                    <a:pt x="29919" y="183966"/>
                  </a:lnTo>
                  <a:cubicBezTo>
                    <a:pt x="13395" y="183966"/>
                    <a:pt x="0" y="170571"/>
                    <a:pt x="0" y="154047"/>
                  </a:cubicBezTo>
                  <a:lnTo>
                    <a:pt x="0" y="29919"/>
                  </a:lnTo>
                  <a:cubicBezTo>
                    <a:pt x="0" y="13395"/>
                    <a:pt x="13395" y="0"/>
                    <a:pt x="29919" y="0"/>
                  </a:cubicBezTo>
                  <a:close/>
                </a:path>
              </a:pathLst>
            </a:custGeom>
            <a:solidFill>
              <a:srgbClr val="202127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2" name="TextBox 24"/>
            <p:cNvSpPr txBox="1"/>
            <p:nvPr/>
          </p:nvSpPr>
          <p:spPr>
            <a:xfrm>
              <a:off x="0" y="19050"/>
              <a:ext cx="1417549" cy="1649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87"/>
                </a:lnSpc>
              </a:pPr>
              <a:endParaRPr/>
            </a:p>
          </p:txBody>
        </p:sp>
      </p:grpSp>
      <p:sp>
        <p:nvSpPr>
          <p:cNvPr id="63" name="TextBox 36"/>
          <p:cNvSpPr txBox="1"/>
          <p:nvPr/>
        </p:nvSpPr>
        <p:spPr>
          <a:xfrm>
            <a:off x="9423448" y="7478427"/>
            <a:ext cx="3088392" cy="2651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793"/>
              </a:lnSpc>
            </a:pPr>
            <a:r>
              <a:rPr lang="en-US" sz="2800" b="1" dirty="0">
                <a:solidFill>
                  <a:schemeClr val="bg2"/>
                </a:solidFill>
              </a:rPr>
              <a:t>Business Potential</a:t>
            </a:r>
            <a:endParaRPr lang="en-US" sz="2400" b="1" dirty="0">
              <a:solidFill>
                <a:schemeClr val="bg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Freeform 2">
            <a:extLst>
              <a:ext uri="{FF2B5EF4-FFF2-40B4-BE49-F238E27FC236}">
                <a16:creationId xmlns:a16="http://schemas.microsoft.com/office/drawing/2014/main" id="{2EA2434A-7001-1366-DA12-A011FD8D47B3}"/>
              </a:ext>
            </a:extLst>
          </p:cNvPr>
          <p:cNvSpPr/>
          <p:nvPr/>
        </p:nvSpPr>
        <p:spPr>
          <a:xfrm>
            <a:off x="1074577" y="845799"/>
            <a:ext cx="499539" cy="503199"/>
          </a:xfrm>
          <a:custGeom>
            <a:avLst/>
            <a:gdLst/>
            <a:ahLst/>
            <a:cxnLst/>
            <a:rect l="l" t="t" r="r" b="b"/>
            <a:pathLst>
              <a:path w="499539" h="503199">
                <a:moveTo>
                  <a:pt x="0" y="0"/>
                </a:moveTo>
                <a:lnTo>
                  <a:pt x="499540" y="0"/>
                </a:lnTo>
                <a:lnTo>
                  <a:pt x="499540" y="503199"/>
                </a:lnTo>
                <a:lnTo>
                  <a:pt x="0" y="5031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24">
            <a:extLst>
              <a:ext uri="{FF2B5EF4-FFF2-40B4-BE49-F238E27FC236}">
                <a16:creationId xmlns:a16="http://schemas.microsoft.com/office/drawing/2014/main" id="{5D82FC2F-ABAE-BBC5-4646-A17775D86063}"/>
              </a:ext>
            </a:extLst>
          </p:cNvPr>
          <p:cNvSpPr txBox="1"/>
          <p:nvPr/>
        </p:nvSpPr>
        <p:spPr>
          <a:xfrm>
            <a:off x="1795032" y="930452"/>
            <a:ext cx="1823801" cy="2949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267"/>
              </a:lnSpc>
            </a:pPr>
            <a:r>
              <a:rPr lang="en-US" sz="2400" b="1" dirty="0" err="1">
                <a:solidFill>
                  <a:schemeClr val="bg2"/>
                </a:solidFill>
                <a:latin typeface="Arial Bold" panose="020B0704020202020204" pitchFamily="34" charset="0"/>
                <a:cs typeface="Arial Bold" panose="020B0704020202020204" pitchFamily="34" charset="0"/>
              </a:rPr>
              <a:t>VioDetect</a:t>
            </a:r>
            <a:r>
              <a:rPr lang="en-US" sz="2400" b="1" dirty="0">
                <a:solidFill>
                  <a:schemeClr val="bg2"/>
                </a:solidFill>
                <a:latin typeface="Arial Bold" panose="020B0704020202020204" pitchFamily="34" charset="0"/>
                <a:cs typeface="Arial Bold" panose="020B0704020202020204" pitchFamily="34" charset="0"/>
              </a:rPr>
              <a:t> AI</a:t>
            </a:r>
            <a:endParaRPr lang="en-US" sz="3200" b="1" spc="-41" dirty="0">
              <a:solidFill>
                <a:schemeClr val="bg2"/>
              </a:solidFill>
              <a:latin typeface="Arial Bold" panose="020B0704020202020204" pitchFamily="34" charset="0"/>
              <a:ea typeface="Arial Bold"/>
              <a:cs typeface="Arial Bold" panose="020B0704020202020204" pitchFamily="34" charset="0"/>
              <a:sym typeface="Arial Bol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5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74577" y="845799"/>
            <a:ext cx="499539" cy="503199"/>
          </a:xfrm>
          <a:custGeom>
            <a:avLst/>
            <a:gdLst/>
            <a:ahLst/>
            <a:cxnLst/>
            <a:rect l="l" t="t" r="r" b="b"/>
            <a:pathLst>
              <a:path w="499539" h="503199">
                <a:moveTo>
                  <a:pt x="0" y="0"/>
                </a:moveTo>
                <a:lnTo>
                  <a:pt x="499540" y="0"/>
                </a:lnTo>
                <a:lnTo>
                  <a:pt x="499540" y="503199"/>
                </a:lnTo>
                <a:lnTo>
                  <a:pt x="0" y="5031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2054482" y="5250829"/>
            <a:ext cx="3293766" cy="3657600"/>
            <a:chOff x="0" y="0"/>
            <a:chExt cx="867494" cy="96331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67494" cy="963319"/>
            </a:xfrm>
            <a:custGeom>
              <a:avLst/>
              <a:gdLst/>
              <a:ahLst/>
              <a:cxnLst/>
              <a:rect l="l" t="t" r="r" b="b"/>
              <a:pathLst>
                <a:path w="867494" h="963319">
                  <a:moveTo>
                    <a:pt x="82267" y="0"/>
                  </a:moveTo>
                  <a:lnTo>
                    <a:pt x="785227" y="0"/>
                  </a:lnTo>
                  <a:cubicBezTo>
                    <a:pt x="807046" y="0"/>
                    <a:pt x="827970" y="8667"/>
                    <a:pt x="843399" y="24095"/>
                  </a:cubicBezTo>
                  <a:cubicBezTo>
                    <a:pt x="858826" y="39523"/>
                    <a:pt x="867494" y="60448"/>
                    <a:pt x="867494" y="82267"/>
                  </a:cubicBezTo>
                  <a:lnTo>
                    <a:pt x="867494" y="881052"/>
                  </a:lnTo>
                  <a:cubicBezTo>
                    <a:pt x="867494" y="902870"/>
                    <a:pt x="858826" y="923795"/>
                    <a:pt x="843399" y="939223"/>
                  </a:cubicBezTo>
                  <a:cubicBezTo>
                    <a:pt x="827970" y="954651"/>
                    <a:pt x="807046" y="963319"/>
                    <a:pt x="785227" y="963319"/>
                  </a:cubicBezTo>
                  <a:lnTo>
                    <a:pt x="82267" y="963319"/>
                  </a:lnTo>
                  <a:cubicBezTo>
                    <a:pt x="60448" y="963319"/>
                    <a:pt x="39523" y="954651"/>
                    <a:pt x="24095" y="939223"/>
                  </a:cubicBezTo>
                  <a:cubicBezTo>
                    <a:pt x="8667" y="923795"/>
                    <a:pt x="0" y="902870"/>
                    <a:pt x="0" y="881052"/>
                  </a:cubicBezTo>
                  <a:lnTo>
                    <a:pt x="0" y="82267"/>
                  </a:lnTo>
                  <a:cubicBezTo>
                    <a:pt x="0" y="60448"/>
                    <a:pt x="8667" y="39523"/>
                    <a:pt x="24095" y="24095"/>
                  </a:cubicBezTo>
                  <a:cubicBezTo>
                    <a:pt x="39523" y="8667"/>
                    <a:pt x="60448" y="0"/>
                    <a:pt x="82267" y="0"/>
                  </a:cubicBezTo>
                  <a:close/>
                </a:path>
              </a:pathLst>
            </a:custGeom>
            <a:solidFill>
              <a:srgbClr val="202127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19050"/>
              <a:ext cx="867494" cy="9442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1387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2054482" y="2262850"/>
            <a:ext cx="10409926" cy="2638134"/>
            <a:chOff x="0" y="0"/>
            <a:chExt cx="2741709" cy="69481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741709" cy="694817"/>
            </a:xfrm>
            <a:custGeom>
              <a:avLst/>
              <a:gdLst/>
              <a:ahLst/>
              <a:cxnLst/>
              <a:rect l="l" t="t" r="r" b="b"/>
              <a:pathLst>
                <a:path w="2741709" h="694817">
                  <a:moveTo>
                    <a:pt x="26030" y="0"/>
                  </a:moveTo>
                  <a:lnTo>
                    <a:pt x="2715679" y="0"/>
                  </a:lnTo>
                  <a:cubicBezTo>
                    <a:pt x="2722583" y="0"/>
                    <a:pt x="2729204" y="2742"/>
                    <a:pt x="2734085" y="7624"/>
                  </a:cubicBezTo>
                  <a:cubicBezTo>
                    <a:pt x="2738967" y="12505"/>
                    <a:pt x="2741709" y="19126"/>
                    <a:pt x="2741709" y="26030"/>
                  </a:cubicBezTo>
                  <a:lnTo>
                    <a:pt x="2741709" y="668787"/>
                  </a:lnTo>
                  <a:cubicBezTo>
                    <a:pt x="2741709" y="683163"/>
                    <a:pt x="2730055" y="694817"/>
                    <a:pt x="2715679" y="694817"/>
                  </a:cubicBezTo>
                  <a:lnTo>
                    <a:pt x="26030" y="694817"/>
                  </a:lnTo>
                  <a:cubicBezTo>
                    <a:pt x="19126" y="694817"/>
                    <a:pt x="12505" y="692075"/>
                    <a:pt x="7624" y="687193"/>
                  </a:cubicBezTo>
                  <a:cubicBezTo>
                    <a:pt x="2742" y="682312"/>
                    <a:pt x="0" y="675691"/>
                    <a:pt x="0" y="668787"/>
                  </a:cubicBezTo>
                  <a:lnTo>
                    <a:pt x="0" y="26030"/>
                  </a:lnTo>
                  <a:cubicBezTo>
                    <a:pt x="0" y="11654"/>
                    <a:pt x="11654" y="0"/>
                    <a:pt x="2603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C4A5B">
                    <a:alpha val="100000"/>
                  </a:srgbClr>
                </a:gs>
                <a:gs pos="100000">
                  <a:srgbClr val="27DDDF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19050"/>
              <a:ext cx="2741709" cy="6757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1387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5612562" y="5250829"/>
            <a:ext cx="3293766" cy="3657600"/>
            <a:chOff x="0" y="0"/>
            <a:chExt cx="867494" cy="963319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67494" cy="963319"/>
            </a:xfrm>
            <a:custGeom>
              <a:avLst/>
              <a:gdLst/>
              <a:ahLst/>
              <a:cxnLst/>
              <a:rect l="l" t="t" r="r" b="b"/>
              <a:pathLst>
                <a:path w="867494" h="963319">
                  <a:moveTo>
                    <a:pt x="82267" y="0"/>
                  </a:moveTo>
                  <a:lnTo>
                    <a:pt x="785227" y="0"/>
                  </a:lnTo>
                  <a:cubicBezTo>
                    <a:pt x="807046" y="0"/>
                    <a:pt x="827970" y="8667"/>
                    <a:pt x="843399" y="24095"/>
                  </a:cubicBezTo>
                  <a:cubicBezTo>
                    <a:pt x="858826" y="39523"/>
                    <a:pt x="867494" y="60448"/>
                    <a:pt x="867494" y="82267"/>
                  </a:cubicBezTo>
                  <a:lnTo>
                    <a:pt x="867494" y="881052"/>
                  </a:lnTo>
                  <a:cubicBezTo>
                    <a:pt x="867494" y="902870"/>
                    <a:pt x="858826" y="923795"/>
                    <a:pt x="843399" y="939223"/>
                  </a:cubicBezTo>
                  <a:cubicBezTo>
                    <a:pt x="827970" y="954651"/>
                    <a:pt x="807046" y="963319"/>
                    <a:pt x="785227" y="963319"/>
                  </a:cubicBezTo>
                  <a:lnTo>
                    <a:pt x="82267" y="963319"/>
                  </a:lnTo>
                  <a:cubicBezTo>
                    <a:pt x="60448" y="963319"/>
                    <a:pt x="39523" y="954651"/>
                    <a:pt x="24095" y="939223"/>
                  </a:cubicBezTo>
                  <a:cubicBezTo>
                    <a:pt x="8667" y="923795"/>
                    <a:pt x="0" y="902870"/>
                    <a:pt x="0" y="881052"/>
                  </a:cubicBezTo>
                  <a:lnTo>
                    <a:pt x="0" y="82267"/>
                  </a:lnTo>
                  <a:cubicBezTo>
                    <a:pt x="0" y="60448"/>
                    <a:pt x="8667" y="39523"/>
                    <a:pt x="24095" y="24095"/>
                  </a:cubicBezTo>
                  <a:cubicBezTo>
                    <a:pt x="39523" y="8667"/>
                    <a:pt x="60448" y="0"/>
                    <a:pt x="82267" y="0"/>
                  </a:cubicBezTo>
                  <a:close/>
                </a:path>
              </a:pathLst>
            </a:custGeom>
            <a:solidFill>
              <a:srgbClr val="202127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19050"/>
              <a:ext cx="867494" cy="9442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1387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9170642" y="5250829"/>
            <a:ext cx="3293766" cy="3657600"/>
            <a:chOff x="0" y="0"/>
            <a:chExt cx="867494" cy="963319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67494" cy="963319"/>
            </a:xfrm>
            <a:custGeom>
              <a:avLst/>
              <a:gdLst/>
              <a:ahLst/>
              <a:cxnLst/>
              <a:rect l="l" t="t" r="r" b="b"/>
              <a:pathLst>
                <a:path w="867494" h="963319">
                  <a:moveTo>
                    <a:pt x="82267" y="0"/>
                  </a:moveTo>
                  <a:lnTo>
                    <a:pt x="785227" y="0"/>
                  </a:lnTo>
                  <a:cubicBezTo>
                    <a:pt x="807046" y="0"/>
                    <a:pt x="827970" y="8667"/>
                    <a:pt x="843399" y="24095"/>
                  </a:cubicBezTo>
                  <a:cubicBezTo>
                    <a:pt x="858826" y="39523"/>
                    <a:pt x="867494" y="60448"/>
                    <a:pt x="867494" y="82267"/>
                  </a:cubicBezTo>
                  <a:lnTo>
                    <a:pt x="867494" y="881052"/>
                  </a:lnTo>
                  <a:cubicBezTo>
                    <a:pt x="867494" y="902870"/>
                    <a:pt x="858826" y="923795"/>
                    <a:pt x="843399" y="939223"/>
                  </a:cubicBezTo>
                  <a:cubicBezTo>
                    <a:pt x="827970" y="954651"/>
                    <a:pt x="807046" y="963319"/>
                    <a:pt x="785227" y="963319"/>
                  </a:cubicBezTo>
                  <a:lnTo>
                    <a:pt x="82267" y="963319"/>
                  </a:lnTo>
                  <a:cubicBezTo>
                    <a:pt x="60448" y="963319"/>
                    <a:pt x="39523" y="954651"/>
                    <a:pt x="24095" y="939223"/>
                  </a:cubicBezTo>
                  <a:cubicBezTo>
                    <a:pt x="8667" y="923795"/>
                    <a:pt x="0" y="902870"/>
                    <a:pt x="0" y="881052"/>
                  </a:cubicBezTo>
                  <a:lnTo>
                    <a:pt x="0" y="82267"/>
                  </a:lnTo>
                  <a:cubicBezTo>
                    <a:pt x="0" y="60448"/>
                    <a:pt x="8667" y="39523"/>
                    <a:pt x="24095" y="24095"/>
                  </a:cubicBezTo>
                  <a:cubicBezTo>
                    <a:pt x="39523" y="8667"/>
                    <a:pt x="60448" y="0"/>
                    <a:pt x="82267" y="0"/>
                  </a:cubicBezTo>
                  <a:close/>
                </a:path>
              </a:pathLst>
            </a:custGeom>
            <a:solidFill>
              <a:srgbClr val="202127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19050"/>
              <a:ext cx="867494" cy="9442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1387"/>
                </a:lnSpc>
              </a:pPr>
              <a:endParaRPr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2602236" y="3291069"/>
            <a:ext cx="8454192" cy="654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92"/>
              </a:lnSpc>
            </a:pPr>
            <a:r>
              <a:rPr lang="en-US" sz="5400" dirty="0">
                <a:solidFill>
                  <a:schemeClr val="bg2"/>
                </a:solidFill>
                <a:latin typeface="Arial Bold" panose="020B0704020202020204" pitchFamily="34" charset="0"/>
                <a:cs typeface="Arial Bold" panose="020B0704020202020204" pitchFamily="34" charset="0"/>
              </a:rPr>
              <a:t>Challenges &amp; Limitations</a:t>
            </a:r>
            <a:endParaRPr lang="en-US" sz="13800" b="1" spc="-205" dirty="0">
              <a:solidFill>
                <a:schemeClr val="bg2"/>
              </a:solidFill>
              <a:latin typeface="Arial Bold" panose="020B0704020202020204" pitchFamily="34" charset="0"/>
              <a:ea typeface="Arial Bold"/>
              <a:cs typeface="Arial Bold" panose="020B0704020202020204" pitchFamily="34" charset="0"/>
              <a:sym typeface="Arial Bold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2583650" y="5669260"/>
            <a:ext cx="2521750" cy="10772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16"/>
              </a:lnSpc>
            </a:pPr>
            <a:r>
              <a:rPr lang="en-US" sz="2800" dirty="0">
                <a:solidFill>
                  <a:schemeClr val="bg2"/>
                </a:solidFill>
                <a:latin typeface="Arial Bold" panose="020B0704020202020204" pitchFamily="34" charset="0"/>
                <a:cs typeface="Arial Bold" panose="020B0704020202020204" pitchFamily="34" charset="0"/>
              </a:rPr>
              <a:t>Complex Scene Ambiguity</a:t>
            </a:r>
            <a:endParaRPr lang="en-US" sz="2708" b="1" spc="-113" dirty="0">
              <a:solidFill>
                <a:schemeClr val="bg2"/>
              </a:solidFill>
              <a:latin typeface="Arial Bold" panose="020B0704020202020204" pitchFamily="34" charset="0"/>
              <a:ea typeface="Arial Bold"/>
              <a:cs typeface="Arial Bold" panose="020B0704020202020204" pitchFamily="34" charset="0"/>
              <a:sym typeface="Arial Bold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6207254" y="5669260"/>
            <a:ext cx="1932485" cy="18106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16"/>
              </a:lnSpc>
            </a:pPr>
            <a:r>
              <a:rPr lang="en-US" sz="3600" dirty="0">
                <a:solidFill>
                  <a:schemeClr val="bg2"/>
                </a:solidFill>
                <a:latin typeface="Arial Bold" panose="020B0704020202020204" pitchFamily="34" charset="0"/>
                <a:cs typeface="Arial Bold" panose="020B0704020202020204" pitchFamily="34" charset="0"/>
              </a:rPr>
              <a:t>Single-</a:t>
            </a:r>
          </a:p>
          <a:p>
            <a:pPr>
              <a:lnSpc>
                <a:spcPts val="2816"/>
              </a:lnSpc>
            </a:pPr>
            <a:endParaRPr lang="en-US" sz="3600" dirty="0">
              <a:solidFill>
                <a:schemeClr val="bg2"/>
              </a:solidFill>
              <a:latin typeface="Arial Bold" panose="020B0704020202020204" pitchFamily="34" charset="0"/>
              <a:cs typeface="Arial Bold" panose="020B0704020202020204" pitchFamily="34" charset="0"/>
            </a:endParaRPr>
          </a:p>
          <a:p>
            <a:pPr>
              <a:lnSpc>
                <a:spcPts val="2816"/>
              </a:lnSpc>
            </a:pPr>
            <a:r>
              <a:rPr lang="en-US" sz="3600" dirty="0">
                <a:solidFill>
                  <a:schemeClr val="bg2"/>
                </a:solidFill>
                <a:latin typeface="Arial Bold" panose="020B0704020202020204" pitchFamily="34" charset="0"/>
                <a:cs typeface="Arial Bold" panose="020B0704020202020204" pitchFamily="34" charset="0"/>
              </a:rPr>
              <a:t>Action</a:t>
            </a:r>
          </a:p>
          <a:p>
            <a:pPr>
              <a:lnSpc>
                <a:spcPts val="2816"/>
              </a:lnSpc>
            </a:pPr>
            <a:endParaRPr lang="en-US" sz="3600" dirty="0">
              <a:solidFill>
                <a:schemeClr val="bg2"/>
              </a:solidFill>
              <a:latin typeface="Arial Bold" panose="020B0704020202020204" pitchFamily="34" charset="0"/>
              <a:cs typeface="Arial Bold" panose="020B0704020202020204" pitchFamily="34" charset="0"/>
            </a:endParaRPr>
          </a:p>
          <a:p>
            <a:pPr>
              <a:lnSpc>
                <a:spcPts val="2816"/>
              </a:lnSpc>
            </a:pPr>
            <a:r>
              <a:rPr lang="en-US" sz="3600" dirty="0">
                <a:solidFill>
                  <a:schemeClr val="bg2"/>
                </a:solidFill>
                <a:latin typeface="Arial Bold" panose="020B0704020202020204" pitchFamily="34" charset="0"/>
                <a:cs typeface="Arial Bold" panose="020B0704020202020204" pitchFamily="34" charset="0"/>
              </a:rPr>
              <a:t>Focus</a:t>
            </a:r>
            <a:endParaRPr lang="en-US" sz="3200" b="1" spc="-113" dirty="0">
              <a:solidFill>
                <a:schemeClr val="bg2"/>
              </a:solidFill>
              <a:latin typeface="Arial Bold" panose="020B0704020202020204" pitchFamily="34" charset="0"/>
              <a:ea typeface="Arial Bold"/>
              <a:cs typeface="Arial Bold" panose="020B0704020202020204" pitchFamily="34" charset="0"/>
              <a:sym typeface="Arial Bold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9560753" y="5677308"/>
            <a:ext cx="2513543" cy="7203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16"/>
              </a:lnSpc>
            </a:pPr>
            <a:r>
              <a:rPr lang="en-US" sz="2800" dirty="0">
                <a:solidFill>
                  <a:schemeClr val="bg2"/>
                </a:solidFill>
                <a:latin typeface="Arial Bold" panose="020B0704020202020204" pitchFamily="34" charset="0"/>
                <a:cs typeface="Arial Bold" panose="020B0704020202020204" pitchFamily="34" charset="0"/>
              </a:rPr>
              <a:t>Computational Cost</a:t>
            </a:r>
            <a:endParaRPr lang="en-US" sz="2708" b="1" spc="-113" dirty="0">
              <a:solidFill>
                <a:schemeClr val="bg2"/>
              </a:solidFill>
              <a:latin typeface="Arial Bold" panose="020B0704020202020204" pitchFamily="34" charset="0"/>
              <a:ea typeface="Arial Bold"/>
              <a:cs typeface="Arial Bold" panose="020B0704020202020204" pitchFamily="34" charset="0"/>
              <a:sym typeface="Arial Bold"/>
            </a:endParaRPr>
          </a:p>
        </p:txBody>
      </p:sp>
      <p:sp>
        <p:nvSpPr>
          <p:cNvPr id="31" name="Freeform 2">
            <a:extLst>
              <a:ext uri="{FF2B5EF4-FFF2-40B4-BE49-F238E27FC236}">
                <a16:creationId xmlns:a16="http://schemas.microsoft.com/office/drawing/2014/main" id="{9C188AFA-9779-A6AD-B6E8-7618E62B7363}"/>
              </a:ext>
            </a:extLst>
          </p:cNvPr>
          <p:cNvSpPr/>
          <p:nvPr/>
        </p:nvSpPr>
        <p:spPr>
          <a:xfrm>
            <a:off x="1074577" y="845799"/>
            <a:ext cx="499539" cy="503199"/>
          </a:xfrm>
          <a:custGeom>
            <a:avLst/>
            <a:gdLst/>
            <a:ahLst/>
            <a:cxnLst/>
            <a:rect l="l" t="t" r="r" b="b"/>
            <a:pathLst>
              <a:path w="499539" h="503199">
                <a:moveTo>
                  <a:pt x="0" y="0"/>
                </a:moveTo>
                <a:lnTo>
                  <a:pt x="499540" y="0"/>
                </a:lnTo>
                <a:lnTo>
                  <a:pt x="499540" y="503199"/>
                </a:lnTo>
                <a:lnTo>
                  <a:pt x="0" y="5031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2" name="Freeform 2">
            <a:extLst>
              <a:ext uri="{FF2B5EF4-FFF2-40B4-BE49-F238E27FC236}">
                <a16:creationId xmlns:a16="http://schemas.microsoft.com/office/drawing/2014/main" id="{3A82232A-6830-EFDF-5236-2665C4BDB3C8}"/>
              </a:ext>
            </a:extLst>
          </p:cNvPr>
          <p:cNvSpPr/>
          <p:nvPr/>
        </p:nvSpPr>
        <p:spPr>
          <a:xfrm>
            <a:off x="1074577" y="845799"/>
            <a:ext cx="499539" cy="503199"/>
          </a:xfrm>
          <a:custGeom>
            <a:avLst/>
            <a:gdLst/>
            <a:ahLst/>
            <a:cxnLst/>
            <a:rect l="l" t="t" r="r" b="b"/>
            <a:pathLst>
              <a:path w="499539" h="503199">
                <a:moveTo>
                  <a:pt x="0" y="0"/>
                </a:moveTo>
                <a:lnTo>
                  <a:pt x="499540" y="0"/>
                </a:lnTo>
                <a:lnTo>
                  <a:pt x="499540" y="503199"/>
                </a:lnTo>
                <a:lnTo>
                  <a:pt x="0" y="5031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3" name="TextBox 24">
            <a:extLst>
              <a:ext uri="{FF2B5EF4-FFF2-40B4-BE49-F238E27FC236}">
                <a16:creationId xmlns:a16="http://schemas.microsoft.com/office/drawing/2014/main" id="{0CFFE1C7-D5AE-031E-54E5-05AF041C15E4}"/>
              </a:ext>
            </a:extLst>
          </p:cNvPr>
          <p:cNvSpPr txBox="1"/>
          <p:nvPr/>
        </p:nvSpPr>
        <p:spPr>
          <a:xfrm>
            <a:off x="1795032" y="930452"/>
            <a:ext cx="1823801" cy="2949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267"/>
              </a:lnSpc>
            </a:pPr>
            <a:r>
              <a:rPr lang="en-US" sz="2400" b="1" dirty="0" err="1">
                <a:solidFill>
                  <a:schemeClr val="bg2"/>
                </a:solidFill>
                <a:latin typeface="Arial Bold" panose="020B0704020202020204" pitchFamily="34" charset="0"/>
                <a:cs typeface="Arial Bold" panose="020B0704020202020204" pitchFamily="34" charset="0"/>
              </a:rPr>
              <a:t>VioDetect</a:t>
            </a:r>
            <a:r>
              <a:rPr lang="en-US" sz="2400" b="1" dirty="0">
                <a:solidFill>
                  <a:schemeClr val="bg2"/>
                </a:solidFill>
                <a:latin typeface="Arial Bold" panose="020B0704020202020204" pitchFamily="34" charset="0"/>
                <a:cs typeface="Arial Bold" panose="020B0704020202020204" pitchFamily="34" charset="0"/>
              </a:rPr>
              <a:t> AI</a:t>
            </a:r>
            <a:endParaRPr lang="en-US" sz="3200" b="1" spc="-41" dirty="0">
              <a:solidFill>
                <a:schemeClr val="bg2"/>
              </a:solidFill>
              <a:latin typeface="Arial Bold" panose="020B0704020202020204" pitchFamily="34" charset="0"/>
              <a:ea typeface="Arial Bold"/>
              <a:cs typeface="Arial Bold" panose="020B0704020202020204" pitchFamily="34" charset="0"/>
              <a:sym typeface="Arial Bold"/>
            </a:endParaRPr>
          </a:p>
        </p:txBody>
      </p:sp>
      <p:pic>
        <p:nvPicPr>
          <p:cNvPr id="5" name="Image 0" descr="preencoded.png">
            <a:extLst>
              <a:ext uri="{FF2B5EF4-FFF2-40B4-BE49-F238E27FC236}">
                <a16:creationId xmlns:a16="http://schemas.microsoft.com/office/drawing/2014/main" id="{47BC87DA-5BCE-A86A-B74F-CD4008A370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59100" y="2262850"/>
            <a:ext cx="4633614" cy="64553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2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51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FC3AAEC-874C-E2ED-185C-936BDE7BCC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A708F745-B711-0BD9-2921-A6881BA2F650}"/>
              </a:ext>
            </a:extLst>
          </p:cNvPr>
          <p:cNvSpPr/>
          <p:nvPr/>
        </p:nvSpPr>
        <p:spPr>
          <a:xfrm>
            <a:off x="1074577" y="845799"/>
            <a:ext cx="499539" cy="503199"/>
          </a:xfrm>
          <a:custGeom>
            <a:avLst/>
            <a:gdLst/>
            <a:ahLst/>
            <a:cxnLst/>
            <a:rect l="l" t="t" r="r" b="b"/>
            <a:pathLst>
              <a:path w="499539" h="503199">
                <a:moveTo>
                  <a:pt x="0" y="0"/>
                </a:moveTo>
                <a:lnTo>
                  <a:pt x="499540" y="0"/>
                </a:lnTo>
                <a:lnTo>
                  <a:pt x="499540" y="503199"/>
                </a:lnTo>
                <a:lnTo>
                  <a:pt x="0" y="5031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02A62EC4-4382-A8C5-641B-677D9D783B00}"/>
              </a:ext>
            </a:extLst>
          </p:cNvPr>
          <p:cNvGrpSpPr/>
          <p:nvPr/>
        </p:nvGrpSpPr>
        <p:grpSpPr>
          <a:xfrm>
            <a:off x="533400" y="5250829"/>
            <a:ext cx="3293766" cy="3657600"/>
            <a:chOff x="0" y="0"/>
            <a:chExt cx="867494" cy="963319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1D2698BF-E706-E897-F318-DBF63E5732D7}"/>
                </a:ext>
              </a:extLst>
            </p:cNvPr>
            <p:cNvSpPr/>
            <p:nvPr/>
          </p:nvSpPr>
          <p:spPr>
            <a:xfrm>
              <a:off x="0" y="0"/>
              <a:ext cx="867494" cy="963319"/>
            </a:xfrm>
            <a:custGeom>
              <a:avLst/>
              <a:gdLst/>
              <a:ahLst/>
              <a:cxnLst/>
              <a:rect l="l" t="t" r="r" b="b"/>
              <a:pathLst>
                <a:path w="867494" h="963319">
                  <a:moveTo>
                    <a:pt x="82267" y="0"/>
                  </a:moveTo>
                  <a:lnTo>
                    <a:pt x="785227" y="0"/>
                  </a:lnTo>
                  <a:cubicBezTo>
                    <a:pt x="807046" y="0"/>
                    <a:pt x="827970" y="8667"/>
                    <a:pt x="843399" y="24095"/>
                  </a:cubicBezTo>
                  <a:cubicBezTo>
                    <a:pt x="858826" y="39523"/>
                    <a:pt x="867494" y="60448"/>
                    <a:pt x="867494" y="82267"/>
                  </a:cubicBezTo>
                  <a:lnTo>
                    <a:pt x="867494" y="881052"/>
                  </a:lnTo>
                  <a:cubicBezTo>
                    <a:pt x="867494" y="902870"/>
                    <a:pt x="858826" y="923795"/>
                    <a:pt x="843399" y="939223"/>
                  </a:cubicBezTo>
                  <a:cubicBezTo>
                    <a:pt x="827970" y="954651"/>
                    <a:pt x="807046" y="963319"/>
                    <a:pt x="785227" y="963319"/>
                  </a:cubicBezTo>
                  <a:lnTo>
                    <a:pt x="82267" y="963319"/>
                  </a:lnTo>
                  <a:cubicBezTo>
                    <a:pt x="60448" y="963319"/>
                    <a:pt x="39523" y="954651"/>
                    <a:pt x="24095" y="939223"/>
                  </a:cubicBezTo>
                  <a:cubicBezTo>
                    <a:pt x="8667" y="923795"/>
                    <a:pt x="0" y="902870"/>
                    <a:pt x="0" y="881052"/>
                  </a:cubicBezTo>
                  <a:lnTo>
                    <a:pt x="0" y="82267"/>
                  </a:lnTo>
                  <a:cubicBezTo>
                    <a:pt x="0" y="60448"/>
                    <a:pt x="8667" y="39523"/>
                    <a:pt x="24095" y="24095"/>
                  </a:cubicBezTo>
                  <a:cubicBezTo>
                    <a:pt x="39523" y="8667"/>
                    <a:pt x="60448" y="0"/>
                    <a:pt x="82267" y="0"/>
                  </a:cubicBezTo>
                  <a:close/>
                </a:path>
              </a:pathLst>
            </a:custGeom>
            <a:solidFill>
              <a:srgbClr val="202127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3948CBF5-6FBB-BC12-F9EF-C9A72E237D23}"/>
                </a:ext>
              </a:extLst>
            </p:cNvPr>
            <p:cNvSpPr txBox="1"/>
            <p:nvPr/>
          </p:nvSpPr>
          <p:spPr>
            <a:xfrm>
              <a:off x="0" y="19050"/>
              <a:ext cx="867494" cy="9442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l" defTabSz="914400" rtl="0" eaLnBrk="1" fontAlgn="auto" latinLnBrk="0" hangingPunct="1">
                <a:lnSpc>
                  <a:spcPts val="1387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9" name="Group 9">
            <a:extLst>
              <a:ext uri="{FF2B5EF4-FFF2-40B4-BE49-F238E27FC236}">
                <a16:creationId xmlns:a16="http://schemas.microsoft.com/office/drawing/2014/main" id="{8C5C2E5C-B80D-B20D-6A9F-190079ACA155}"/>
              </a:ext>
            </a:extLst>
          </p:cNvPr>
          <p:cNvGrpSpPr/>
          <p:nvPr/>
        </p:nvGrpSpPr>
        <p:grpSpPr>
          <a:xfrm>
            <a:off x="533400" y="2489102"/>
            <a:ext cx="13639800" cy="2638134"/>
            <a:chOff x="0" y="0"/>
            <a:chExt cx="2741709" cy="694817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8B803CD4-6A9C-2952-095A-9E9FDA0D8EC3}"/>
                </a:ext>
              </a:extLst>
            </p:cNvPr>
            <p:cNvSpPr/>
            <p:nvPr/>
          </p:nvSpPr>
          <p:spPr>
            <a:xfrm>
              <a:off x="0" y="0"/>
              <a:ext cx="2741709" cy="694817"/>
            </a:xfrm>
            <a:custGeom>
              <a:avLst/>
              <a:gdLst/>
              <a:ahLst/>
              <a:cxnLst/>
              <a:rect l="l" t="t" r="r" b="b"/>
              <a:pathLst>
                <a:path w="2741709" h="694817">
                  <a:moveTo>
                    <a:pt x="26030" y="0"/>
                  </a:moveTo>
                  <a:lnTo>
                    <a:pt x="2715679" y="0"/>
                  </a:lnTo>
                  <a:cubicBezTo>
                    <a:pt x="2722583" y="0"/>
                    <a:pt x="2729204" y="2742"/>
                    <a:pt x="2734085" y="7624"/>
                  </a:cubicBezTo>
                  <a:cubicBezTo>
                    <a:pt x="2738967" y="12505"/>
                    <a:pt x="2741709" y="19126"/>
                    <a:pt x="2741709" y="26030"/>
                  </a:cubicBezTo>
                  <a:lnTo>
                    <a:pt x="2741709" y="668787"/>
                  </a:lnTo>
                  <a:cubicBezTo>
                    <a:pt x="2741709" y="683163"/>
                    <a:pt x="2730055" y="694817"/>
                    <a:pt x="2715679" y="694817"/>
                  </a:cubicBezTo>
                  <a:lnTo>
                    <a:pt x="26030" y="694817"/>
                  </a:lnTo>
                  <a:cubicBezTo>
                    <a:pt x="19126" y="694817"/>
                    <a:pt x="12505" y="692075"/>
                    <a:pt x="7624" y="687193"/>
                  </a:cubicBezTo>
                  <a:cubicBezTo>
                    <a:pt x="2742" y="682312"/>
                    <a:pt x="0" y="675691"/>
                    <a:pt x="0" y="668787"/>
                  </a:cubicBezTo>
                  <a:lnTo>
                    <a:pt x="0" y="26030"/>
                  </a:lnTo>
                  <a:cubicBezTo>
                    <a:pt x="0" y="11654"/>
                    <a:pt x="11654" y="0"/>
                    <a:pt x="2603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C4A5B">
                    <a:alpha val="100000"/>
                  </a:srgbClr>
                </a:gs>
                <a:gs pos="100000">
                  <a:srgbClr val="27DDDF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id="{F9E83827-713B-A974-B7E8-13DC2D624F71}"/>
                </a:ext>
              </a:extLst>
            </p:cNvPr>
            <p:cNvSpPr txBox="1"/>
            <p:nvPr/>
          </p:nvSpPr>
          <p:spPr>
            <a:xfrm>
              <a:off x="0" y="19050"/>
              <a:ext cx="2741709" cy="6757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l" defTabSz="914400" rtl="0" eaLnBrk="1" fontAlgn="auto" latinLnBrk="0" hangingPunct="1">
                <a:lnSpc>
                  <a:spcPts val="1387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2" name="Group 12">
            <a:extLst>
              <a:ext uri="{FF2B5EF4-FFF2-40B4-BE49-F238E27FC236}">
                <a16:creationId xmlns:a16="http://schemas.microsoft.com/office/drawing/2014/main" id="{1839452B-0026-F0CB-2EF9-D2C0FB1742C8}"/>
              </a:ext>
            </a:extLst>
          </p:cNvPr>
          <p:cNvGrpSpPr/>
          <p:nvPr/>
        </p:nvGrpSpPr>
        <p:grpSpPr>
          <a:xfrm>
            <a:off x="3977180" y="5250829"/>
            <a:ext cx="3293766" cy="3657600"/>
            <a:chOff x="0" y="0"/>
            <a:chExt cx="867494" cy="963319"/>
          </a:xfrm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F2602E1B-29FA-6E06-C6AE-25E06A489E0B}"/>
                </a:ext>
              </a:extLst>
            </p:cNvPr>
            <p:cNvSpPr/>
            <p:nvPr/>
          </p:nvSpPr>
          <p:spPr>
            <a:xfrm>
              <a:off x="0" y="0"/>
              <a:ext cx="867494" cy="963319"/>
            </a:xfrm>
            <a:custGeom>
              <a:avLst/>
              <a:gdLst/>
              <a:ahLst/>
              <a:cxnLst/>
              <a:rect l="l" t="t" r="r" b="b"/>
              <a:pathLst>
                <a:path w="867494" h="963319">
                  <a:moveTo>
                    <a:pt x="82267" y="0"/>
                  </a:moveTo>
                  <a:lnTo>
                    <a:pt x="785227" y="0"/>
                  </a:lnTo>
                  <a:cubicBezTo>
                    <a:pt x="807046" y="0"/>
                    <a:pt x="827970" y="8667"/>
                    <a:pt x="843399" y="24095"/>
                  </a:cubicBezTo>
                  <a:cubicBezTo>
                    <a:pt x="858826" y="39523"/>
                    <a:pt x="867494" y="60448"/>
                    <a:pt x="867494" y="82267"/>
                  </a:cubicBezTo>
                  <a:lnTo>
                    <a:pt x="867494" y="881052"/>
                  </a:lnTo>
                  <a:cubicBezTo>
                    <a:pt x="867494" y="902870"/>
                    <a:pt x="858826" y="923795"/>
                    <a:pt x="843399" y="939223"/>
                  </a:cubicBezTo>
                  <a:cubicBezTo>
                    <a:pt x="827970" y="954651"/>
                    <a:pt x="807046" y="963319"/>
                    <a:pt x="785227" y="963319"/>
                  </a:cubicBezTo>
                  <a:lnTo>
                    <a:pt x="82267" y="963319"/>
                  </a:lnTo>
                  <a:cubicBezTo>
                    <a:pt x="60448" y="963319"/>
                    <a:pt x="39523" y="954651"/>
                    <a:pt x="24095" y="939223"/>
                  </a:cubicBezTo>
                  <a:cubicBezTo>
                    <a:pt x="8667" y="923795"/>
                    <a:pt x="0" y="902870"/>
                    <a:pt x="0" y="881052"/>
                  </a:cubicBezTo>
                  <a:lnTo>
                    <a:pt x="0" y="82267"/>
                  </a:lnTo>
                  <a:cubicBezTo>
                    <a:pt x="0" y="60448"/>
                    <a:pt x="8667" y="39523"/>
                    <a:pt x="24095" y="24095"/>
                  </a:cubicBezTo>
                  <a:cubicBezTo>
                    <a:pt x="39523" y="8667"/>
                    <a:pt x="60448" y="0"/>
                    <a:pt x="82267" y="0"/>
                  </a:cubicBezTo>
                  <a:close/>
                </a:path>
              </a:pathLst>
            </a:custGeom>
            <a:solidFill>
              <a:srgbClr val="202127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EE979663-8B3F-00BB-8FCF-41802D9CAEF3}"/>
                </a:ext>
              </a:extLst>
            </p:cNvPr>
            <p:cNvSpPr txBox="1"/>
            <p:nvPr/>
          </p:nvSpPr>
          <p:spPr>
            <a:xfrm>
              <a:off x="0" y="19050"/>
              <a:ext cx="867494" cy="9442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l" defTabSz="914400" rtl="0" eaLnBrk="1" fontAlgn="auto" latinLnBrk="0" hangingPunct="1">
                <a:lnSpc>
                  <a:spcPts val="1387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5" name="Group 15">
            <a:extLst>
              <a:ext uri="{FF2B5EF4-FFF2-40B4-BE49-F238E27FC236}">
                <a16:creationId xmlns:a16="http://schemas.microsoft.com/office/drawing/2014/main" id="{A89035BF-AC6C-5D2D-93A6-8B2215861CCE}"/>
              </a:ext>
            </a:extLst>
          </p:cNvPr>
          <p:cNvGrpSpPr/>
          <p:nvPr/>
        </p:nvGrpSpPr>
        <p:grpSpPr>
          <a:xfrm>
            <a:off x="7420960" y="5250829"/>
            <a:ext cx="3293766" cy="3657600"/>
            <a:chOff x="0" y="0"/>
            <a:chExt cx="867494" cy="963319"/>
          </a:xfrm>
        </p:grpSpPr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1E7B0A9D-04C4-1CDA-3B20-5A249F0DEB40}"/>
                </a:ext>
              </a:extLst>
            </p:cNvPr>
            <p:cNvSpPr/>
            <p:nvPr/>
          </p:nvSpPr>
          <p:spPr>
            <a:xfrm>
              <a:off x="0" y="0"/>
              <a:ext cx="867494" cy="963319"/>
            </a:xfrm>
            <a:custGeom>
              <a:avLst/>
              <a:gdLst/>
              <a:ahLst/>
              <a:cxnLst/>
              <a:rect l="l" t="t" r="r" b="b"/>
              <a:pathLst>
                <a:path w="867494" h="963319">
                  <a:moveTo>
                    <a:pt x="82267" y="0"/>
                  </a:moveTo>
                  <a:lnTo>
                    <a:pt x="785227" y="0"/>
                  </a:lnTo>
                  <a:cubicBezTo>
                    <a:pt x="807046" y="0"/>
                    <a:pt x="827970" y="8667"/>
                    <a:pt x="843399" y="24095"/>
                  </a:cubicBezTo>
                  <a:cubicBezTo>
                    <a:pt x="858826" y="39523"/>
                    <a:pt x="867494" y="60448"/>
                    <a:pt x="867494" y="82267"/>
                  </a:cubicBezTo>
                  <a:lnTo>
                    <a:pt x="867494" y="881052"/>
                  </a:lnTo>
                  <a:cubicBezTo>
                    <a:pt x="867494" y="902870"/>
                    <a:pt x="858826" y="923795"/>
                    <a:pt x="843399" y="939223"/>
                  </a:cubicBezTo>
                  <a:cubicBezTo>
                    <a:pt x="827970" y="954651"/>
                    <a:pt x="807046" y="963319"/>
                    <a:pt x="785227" y="963319"/>
                  </a:cubicBezTo>
                  <a:lnTo>
                    <a:pt x="82267" y="963319"/>
                  </a:lnTo>
                  <a:cubicBezTo>
                    <a:pt x="60448" y="963319"/>
                    <a:pt x="39523" y="954651"/>
                    <a:pt x="24095" y="939223"/>
                  </a:cubicBezTo>
                  <a:cubicBezTo>
                    <a:pt x="8667" y="923795"/>
                    <a:pt x="0" y="902870"/>
                    <a:pt x="0" y="881052"/>
                  </a:cubicBezTo>
                  <a:lnTo>
                    <a:pt x="0" y="82267"/>
                  </a:lnTo>
                  <a:cubicBezTo>
                    <a:pt x="0" y="60448"/>
                    <a:pt x="8667" y="39523"/>
                    <a:pt x="24095" y="24095"/>
                  </a:cubicBezTo>
                  <a:cubicBezTo>
                    <a:pt x="39523" y="8667"/>
                    <a:pt x="60448" y="0"/>
                    <a:pt x="82267" y="0"/>
                  </a:cubicBezTo>
                  <a:close/>
                </a:path>
              </a:pathLst>
            </a:custGeom>
            <a:solidFill>
              <a:srgbClr val="202127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" name="TextBox 17">
              <a:extLst>
                <a:ext uri="{FF2B5EF4-FFF2-40B4-BE49-F238E27FC236}">
                  <a16:creationId xmlns:a16="http://schemas.microsoft.com/office/drawing/2014/main" id="{4030BDEC-1472-FFEA-1039-2695B40266B6}"/>
                </a:ext>
              </a:extLst>
            </p:cNvPr>
            <p:cNvSpPr txBox="1"/>
            <p:nvPr/>
          </p:nvSpPr>
          <p:spPr>
            <a:xfrm>
              <a:off x="0" y="19050"/>
              <a:ext cx="867494" cy="9442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l" defTabSz="914400" rtl="0" eaLnBrk="1" fontAlgn="auto" latinLnBrk="0" hangingPunct="1">
                <a:lnSpc>
                  <a:spcPts val="1387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4" name="TextBox 24">
            <a:extLst>
              <a:ext uri="{FF2B5EF4-FFF2-40B4-BE49-F238E27FC236}">
                <a16:creationId xmlns:a16="http://schemas.microsoft.com/office/drawing/2014/main" id="{A182A626-F60D-B7E1-99A0-254C0F9EDA5C}"/>
              </a:ext>
            </a:extLst>
          </p:cNvPr>
          <p:cNvSpPr txBox="1"/>
          <p:nvPr/>
        </p:nvSpPr>
        <p:spPr>
          <a:xfrm>
            <a:off x="1074577" y="2917374"/>
            <a:ext cx="11193623" cy="19737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ts val="5092"/>
              </a:lnSpc>
            </a:pPr>
            <a:r>
              <a:rPr lang="en-US" sz="6000" b="0" i="0" dirty="0">
                <a:solidFill>
                  <a:schemeClr val="bg2"/>
                </a:solidFill>
                <a:effectLst/>
                <a:latin typeface="Arial Bold" panose="020B0704020202020204" pitchFamily="34" charset="0"/>
                <a:cs typeface="Arial Bold" panose="020B0704020202020204" pitchFamily="34" charset="0"/>
              </a:rPr>
              <a:t>Future Enhancements </a:t>
            </a:r>
            <a:br>
              <a:rPr lang="en-US" sz="6000" b="0" i="0" dirty="0">
                <a:solidFill>
                  <a:schemeClr val="bg2"/>
                </a:solidFill>
                <a:effectLst/>
                <a:latin typeface="Arial Bold" panose="020B0704020202020204" pitchFamily="34" charset="0"/>
                <a:cs typeface="Arial Bold" panose="020B0704020202020204" pitchFamily="34" charset="0"/>
              </a:rPr>
            </a:br>
            <a:r>
              <a:rPr lang="en-US" sz="5400" i="0" dirty="0">
                <a:solidFill>
                  <a:schemeClr val="bg2"/>
                </a:solidFill>
                <a:effectLst/>
                <a:latin typeface="Arial "/>
                <a:cs typeface="Arial Bold" panose="020B0704020202020204" pitchFamily="34" charset="0"/>
              </a:rPr>
              <a:t>&amp;</a:t>
            </a:r>
            <a:endParaRPr lang="en-US" sz="6000" i="0" dirty="0">
              <a:solidFill>
                <a:schemeClr val="bg2"/>
              </a:solidFill>
              <a:effectLst/>
              <a:latin typeface="Arial "/>
              <a:cs typeface="Arial Bold" panose="020B0704020202020204" pitchFamily="34" charset="0"/>
            </a:endParaRPr>
          </a:p>
          <a:p>
            <a:pPr lvl="0" algn="ctr">
              <a:lnSpc>
                <a:spcPts val="5092"/>
              </a:lnSpc>
            </a:pPr>
            <a:r>
              <a:rPr lang="en-US" sz="6000" b="0" i="0" dirty="0">
                <a:solidFill>
                  <a:schemeClr val="bg2"/>
                </a:solidFill>
                <a:effectLst/>
                <a:latin typeface="Arial Bold" panose="020B0704020202020204" pitchFamily="34" charset="0"/>
                <a:cs typeface="Arial Bold" panose="020B0704020202020204" pitchFamily="34" charset="0"/>
              </a:rPr>
              <a:t> Expansion</a:t>
            </a:r>
            <a:r>
              <a:rPr lang="en-US" sz="6000" b="1" kern="0" spc="-134" dirty="0">
                <a:solidFill>
                  <a:schemeClr val="bg2"/>
                </a:solidFill>
                <a:latin typeface="Arial Bold" panose="020B0704020202020204" pitchFamily="34" charset="0"/>
                <a:ea typeface="Inter Bold" pitchFamily="34" charset="-122"/>
                <a:cs typeface="Arial Bold" panose="020B0704020202020204" pitchFamily="34" charset="0"/>
              </a:rPr>
              <a:t> </a:t>
            </a:r>
            <a:endParaRPr kumimoji="0" lang="en-US" sz="5400" b="1" i="0" u="none" strike="noStrike" kern="1200" cap="none" spc="-205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Arial Bold" panose="020B0704020202020204" pitchFamily="34" charset="0"/>
              <a:ea typeface="Arial Bold"/>
              <a:cs typeface="Arial Bold" panose="020B0704020202020204" pitchFamily="34" charset="0"/>
              <a:sym typeface="Arial Bold"/>
            </a:endParaRPr>
          </a:p>
        </p:txBody>
      </p:sp>
      <p:sp>
        <p:nvSpPr>
          <p:cNvPr id="25" name="TextBox 25">
            <a:extLst>
              <a:ext uri="{FF2B5EF4-FFF2-40B4-BE49-F238E27FC236}">
                <a16:creationId xmlns:a16="http://schemas.microsoft.com/office/drawing/2014/main" id="{52531E86-CDA2-B649-BDD9-1F12A11CFE1B}"/>
              </a:ext>
            </a:extLst>
          </p:cNvPr>
          <p:cNvSpPr txBox="1"/>
          <p:nvPr/>
        </p:nvSpPr>
        <p:spPr>
          <a:xfrm>
            <a:off x="774447" y="5515935"/>
            <a:ext cx="2841450" cy="6867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750"/>
              </a:lnSpc>
            </a:pPr>
            <a:r>
              <a:rPr lang="en-US" sz="2000" dirty="0">
                <a:solidFill>
                  <a:schemeClr val="bg2"/>
                </a:solidFill>
                <a:latin typeface="Arial Bold" panose="020B0704020202020204" pitchFamily="34" charset="0"/>
                <a:cs typeface="Arial Bold" panose="020B0704020202020204" pitchFamily="34" charset="0"/>
              </a:rPr>
              <a:t>1. Multi-Class Action Recognition</a:t>
            </a:r>
            <a:endParaRPr lang="en-US" sz="2800" dirty="0">
              <a:solidFill>
                <a:schemeClr val="bg2"/>
              </a:solidFill>
              <a:latin typeface="Arial Bold" panose="020B0704020202020204" pitchFamily="34" charset="0"/>
              <a:cs typeface="Arial Bold" panose="020B0704020202020204" pitchFamily="34" charset="0"/>
            </a:endParaRPr>
          </a:p>
        </p:txBody>
      </p:sp>
      <p:sp>
        <p:nvSpPr>
          <p:cNvPr id="26" name="TextBox 26">
            <a:extLst>
              <a:ext uri="{FF2B5EF4-FFF2-40B4-BE49-F238E27FC236}">
                <a16:creationId xmlns:a16="http://schemas.microsoft.com/office/drawing/2014/main" id="{1CC15662-BAF8-CBE2-7E23-093BE0469EB2}"/>
              </a:ext>
            </a:extLst>
          </p:cNvPr>
          <p:cNvSpPr txBox="1"/>
          <p:nvPr/>
        </p:nvSpPr>
        <p:spPr>
          <a:xfrm>
            <a:off x="4243650" y="5560998"/>
            <a:ext cx="3065251" cy="6874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750"/>
              </a:lnSpc>
            </a:pPr>
            <a:r>
              <a:rPr lang="en-US" sz="2800" b="1" kern="0" spc="-67" dirty="0">
                <a:solidFill>
                  <a:schemeClr val="bg2"/>
                </a:solidFill>
                <a:latin typeface="Arial Bold" panose="020B0704020202020204" pitchFamily="34" charset="0"/>
                <a:ea typeface="Inter Bold" pitchFamily="34" charset="-122"/>
                <a:cs typeface="Arial Bold" panose="020B0704020202020204" pitchFamily="34" charset="0"/>
              </a:rPr>
              <a:t>2.</a:t>
            </a:r>
            <a:r>
              <a:rPr lang="en-US" sz="2000" dirty="0">
                <a:solidFill>
                  <a:schemeClr val="bg2"/>
                </a:solidFill>
                <a:latin typeface="Arial Bold" panose="020B0704020202020204" pitchFamily="34" charset="0"/>
                <a:cs typeface="Arial Bold" panose="020B0704020202020204" pitchFamily="34" charset="0"/>
              </a:rPr>
              <a:t> Anonymous Phone-Based Tracking</a:t>
            </a:r>
            <a:endParaRPr lang="en-US" sz="2800" dirty="0">
              <a:solidFill>
                <a:schemeClr val="bg2"/>
              </a:solidFill>
              <a:latin typeface="Arial Bold" panose="020B0704020202020204" pitchFamily="34" charset="0"/>
              <a:cs typeface="Arial Bold" panose="020B0704020202020204" pitchFamily="34" charset="0"/>
            </a:endParaRPr>
          </a:p>
        </p:txBody>
      </p:sp>
      <p:sp>
        <p:nvSpPr>
          <p:cNvPr id="27" name="TextBox 27">
            <a:extLst>
              <a:ext uri="{FF2B5EF4-FFF2-40B4-BE49-F238E27FC236}">
                <a16:creationId xmlns:a16="http://schemas.microsoft.com/office/drawing/2014/main" id="{08E216A8-E009-71F1-2BD1-78F0BEF99357}"/>
              </a:ext>
            </a:extLst>
          </p:cNvPr>
          <p:cNvSpPr txBox="1"/>
          <p:nvPr/>
        </p:nvSpPr>
        <p:spPr>
          <a:xfrm>
            <a:off x="685800" y="6780783"/>
            <a:ext cx="3001360" cy="14471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50"/>
              </a:lnSpc>
            </a:pPr>
            <a:r>
              <a:rPr lang="en-US" sz="1600" dirty="0">
                <a:solidFill>
                  <a:schemeClr val="bg1"/>
                </a:solidFill>
                <a:latin typeface="Arial "/>
              </a:rPr>
              <a:t>Instead of only detecting violence, the system will classify different types of actions (e.g., fighting, theft, falling, vandalism).</a:t>
            </a:r>
            <a:endParaRPr lang="en-US" sz="1400" dirty="0">
              <a:solidFill>
                <a:schemeClr val="bg1"/>
              </a:solidFill>
              <a:latin typeface="Arial "/>
            </a:endParaRPr>
          </a:p>
        </p:txBody>
      </p:sp>
      <p:sp>
        <p:nvSpPr>
          <p:cNvPr id="28" name="TextBox 28">
            <a:extLst>
              <a:ext uri="{FF2B5EF4-FFF2-40B4-BE49-F238E27FC236}">
                <a16:creationId xmlns:a16="http://schemas.microsoft.com/office/drawing/2014/main" id="{5B659F1C-EAE4-9649-19A2-A6F5F47FC41A}"/>
              </a:ext>
            </a:extLst>
          </p:cNvPr>
          <p:cNvSpPr txBox="1"/>
          <p:nvPr/>
        </p:nvSpPr>
        <p:spPr>
          <a:xfrm>
            <a:off x="4191001" y="6780782"/>
            <a:ext cx="2939940" cy="18131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50"/>
              </a:lnSpc>
            </a:pPr>
            <a:r>
              <a:rPr lang="en-US" sz="1600" dirty="0">
                <a:solidFill>
                  <a:schemeClr val="bg1"/>
                </a:solidFill>
                <a:latin typeface="Arial "/>
              </a:rPr>
              <a:t>Use anonymous mobile signals (Wi-Fi/Bluetooth) to track movement across areas. Combine with video tracking to build full person paths.</a:t>
            </a:r>
            <a:endParaRPr lang="en-US" sz="1400" dirty="0">
              <a:solidFill>
                <a:schemeClr val="bg1"/>
              </a:solidFill>
              <a:latin typeface="Arial "/>
            </a:endParaRPr>
          </a:p>
        </p:txBody>
      </p:sp>
      <p:sp>
        <p:nvSpPr>
          <p:cNvPr id="29" name="TextBox 29">
            <a:extLst>
              <a:ext uri="{FF2B5EF4-FFF2-40B4-BE49-F238E27FC236}">
                <a16:creationId xmlns:a16="http://schemas.microsoft.com/office/drawing/2014/main" id="{3006B584-54A0-5AE3-F511-71D18A46BAAB}"/>
              </a:ext>
            </a:extLst>
          </p:cNvPr>
          <p:cNvSpPr txBox="1"/>
          <p:nvPr/>
        </p:nvSpPr>
        <p:spPr>
          <a:xfrm>
            <a:off x="7682093" y="5560998"/>
            <a:ext cx="2604907" cy="6867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750"/>
              </a:lnSpc>
            </a:pPr>
            <a:r>
              <a:rPr lang="en-US" sz="2000" dirty="0">
                <a:solidFill>
                  <a:schemeClr val="bg2"/>
                </a:solidFill>
                <a:latin typeface="Arial Bold" panose="020B0704020202020204" pitchFamily="34" charset="0"/>
                <a:cs typeface="Arial Bold" panose="020B0704020202020204" pitchFamily="34" charset="0"/>
              </a:rPr>
              <a:t>3. Multi-Class Action Recognition</a:t>
            </a:r>
            <a:endParaRPr lang="en-US" sz="2800" dirty="0">
              <a:solidFill>
                <a:schemeClr val="bg2"/>
              </a:solidFill>
              <a:latin typeface="Arial Bold" panose="020B0704020202020204" pitchFamily="34" charset="0"/>
              <a:cs typeface="Arial Bold" panose="020B0704020202020204" pitchFamily="34" charset="0"/>
            </a:endParaRPr>
          </a:p>
        </p:txBody>
      </p:sp>
      <p:sp>
        <p:nvSpPr>
          <p:cNvPr id="30" name="TextBox 30">
            <a:extLst>
              <a:ext uri="{FF2B5EF4-FFF2-40B4-BE49-F238E27FC236}">
                <a16:creationId xmlns:a16="http://schemas.microsoft.com/office/drawing/2014/main" id="{8D40BC78-A957-35E5-3079-3E2A9446252A}"/>
              </a:ext>
            </a:extLst>
          </p:cNvPr>
          <p:cNvSpPr txBox="1"/>
          <p:nvPr/>
        </p:nvSpPr>
        <p:spPr>
          <a:xfrm>
            <a:off x="7506068" y="6780782"/>
            <a:ext cx="3139066" cy="14555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50"/>
              </a:lnSpc>
            </a:pPr>
            <a:r>
              <a:rPr lang="en-US" sz="1600" dirty="0">
                <a:solidFill>
                  <a:schemeClr val="bg1"/>
                </a:solidFill>
                <a:latin typeface="Arial "/>
              </a:rPr>
              <a:t>Instead of only detecting violence, the system will classify different types of actions (e.g., fighting, theft, falling, vandalism).</a:t>
            </a:r>
            <a:endParaRPr lang="en-US" sz="1400" dirty="0">
              <a:solidFill>
                <a:schemeClr val="bg1"/>
              </a:solidFill>
              <a:latin typeface="Arial "/>
            </a:endParaRPr>
          </a:p>
        </p:txBody>
      </p:sp>
      <p:grpSp>
        <p:nvGrpSpPr>
          <p:cNvPr id="34" name="Group 15">
            <a:extLst>
              <a:ext uri="{FF2B5EF4-FFF2-40B4-BE49-F238E27FC236}">
                <a16:creationId xmlns:a16="http://schemas.microsoft.com/office/drawing/2014/main" id="{DD667DF2-2230-21CF-C727-731637FCF6D0}"/>
              </a:ext>
            </a:extLst>
          </p:cNvPr>
          <p:cNvGrpSpPr/>
          <p:nvPr/>
        </p:nvGrpSpPr>
        <p:grpSpPr>
          <a:xfrm>
            <a:off x="10879434" y="5250829"/>
            <a:ext cx="3293766" cy="3657600"/>
            <a:chOff x="0" y="0"/>
            <a:chExt cx="867494" cy="963319"/>
          </a:xfrm>
        </p:grpSpPr>
        <p:sp>
          <p:nvSpPr>
            <p:cNvPr id="35" name="Freeform 16">
              <a:extLst>
                <a:ext uri="{FF2B5EF4-FFF2-40B4-BE49-F238E27FC236}">
                  <a16:creationId xmlns:a16="http://schemas.microsoft.com/office/drawing/2014/main" id="{F1DE403F-3D59-AAFB-FEE4-9B8E5FDF2B16}"/>
                </a:ext>
              </a:extLst>
            </p:cNvPr>
            <p:cNvSpPr/>
            <p:nvPr/>
          </p:nvSpPr>
          <p:spPr>
            <a:xfrm>
              <a:off x="0" y="0"/>
              <a:ext cx="867494" cy="963319"/>
            </a:xfrm>
            <a:custGeom>
              <a:avLst/>
              <a:gdLst/>
              <a:ahLst/>
              <a:cxnLst/>
              <a:rect l="l" t="t" r="r" b="b"/>
              <a:pathLst>
                <a:path w="867494" h="963319">
                  <a:moveTo>
                    <a:pt x="82267" y="0"/>
                  </a:moveTo>
                  <a:lnTo>
                    <a:pt x="785227" y="0"/>
                  </a:lnTo>
                  <a:cubicBezTo>
                    <a:pt x="807046" y="0"/>
                    <a:pt x="827970" y="8667"/>
                    <a:pt x="843399" y="24095"/>
                  </a:cubicBezTo>
                  <a:cubicBezTo>
                    <a:pt x="858826" y="39523"/>
                    <a:pt x="867494" y="60448"/>
                    <a:pt x="867494" y="82267"/>
                  </a:cubicBezTo>
                  <a:lnTo>
                    <a:pt x="867494" y="881052"/>
                  </a:lnTo>
                  <a:cubicBezTo>
                    <a:pt x="867494" y="902870"/>
                    <a:pt x="858826" y="923795"/>
                    <a:pt x="843399" y="939223"/>
                  </a:cubicBezTo>
                  <a:cubicBezTo>
                    <a:pt x="827970" y="954651"/>
                    <a:pt x="807046" y="963319"/>
                    <a:pt x="785227" y="963319"/>
                  </a:cubicBezTo>
                  <a:lnTo>
                    <a:pt x="82267" y="963319"/>
                  </a:lnTo>
                  <a:cubicBezTo>
                    <a:pt x="60448" y="963319"/>
                    <a:pt x="39523" y="954651"/>
                    <a:pt x="24095" y="939223"/>
                  </a:cubicBezTo>
                  <a:cubicBezTo>
                    <a:pt x="8667" y="923795"/>
                    <a:pt x="0" y="902870"/>
                    <a:pt x="0" y="881052"/>
                  </a:cubicBezTo>
                  <a:lnTo>
                    <a:pt x="0" y="82267"/>
                  </a:lnTo>
                  <a:cubicBezTo>
                    <a:pt x="0" y="60448"/>
                    <a:pt x="8667" y="39523"/>
                    <a:pt x="24095" y="24095"/>
                  </a:cubicBezTo>
                  <a:cubicBezTo>
                    <a:pt x="39523" y="8667"/>
                    <a:pt x="60448" y="0"/>
                    <a:pt x="82267" y="0"/>
                  </a:cubicBezTo>
                  <a:close/>
                </a:path>
              </a:pathLst>
            </a:custGeom>
            <a:solidFill>
              <a:srgbClr val="202127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6" name="TextBox 17">
              <a:extLst>
                <a:ext uri="{FF2B5EF4-FFF2-40B4-BE49-F238E27FC236}">
                  <a16:creationId xmlns:a16="http://schemas.microsoft.com/office/drawing/2014/main" id="{75B9C634-7480-E309-074C-109CEE7E8797}"/>
                </a:ext>
              </a:extLst>
            </p:cNvPr>
            <p:cNvSpPr txBox="1"/>
            <p:nvPr/>
          </p:nvSpPr>
          <p:spPr>
            <a:xfrm>
              <a:off x="0" y="19050"/>
              <a:ext cx="867494" cy="9442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l" defTabSz="914400" rtl="0" eaLnBrk="1" fontAlgn="auto" latinLnBrk="0" hangingPunct="1">
                <a:lnSpc>
                  <a:spcPts val="1387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37" name="TextBox 29">
            <a:extLst>
              <a:ext uri="{FF2B5EF4-FFF2-40B4-BE49-F238E27FC236}">
                <a16:creationId xmlns:a16="http://schemas.microsoft.com/office/drawing/2014/main" id="{1B353284-1262-4BA1-F46C-F2BCF9B75C25}"/>
              </a:ext>
            </a:extLst>
          </p:cNvPr>
          <p:cNvSpPr txBox="1"/>
          <p:nvPr/>
        </p:nvSpPr>
        <p:spPr>
          <a:xfrm>
            <a:off x="11101109" y="5518176"/>
            <a:ext cx="2710808" cy="10400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750"/>
              </a:lnSpc>
            </a:pPr>
            <a:r>
              <a:rPr lang="en-US" sz="2800" b="1" kern="0" spc="-67" dirty="0">
                <a:solidFill>
                  <a:schemeClr val="bg2"/>
                </a:solidFill>
                <a:latin typeface="Arial Bold" panose="020B0704020202020204" pitchFamily="34" charset="0"/>
                <a:ea typeface="Inter Bold" pitchFamily="34" charset="-122"/>
                <a:cs typeface="Arial Bold" panose="020B0704020202020204" pitchFamily="34" charset="0"/>
              </a:rPr>
              <a:t>4.</a:t>
            </a:r>
            <a:r>
              <a:rPr lang="en-US" sz="2000" dirty="0">
                <a:solidFill>
                  <a:schemeClr val="bg2"/>
                </a:solidFill>
                <a:latin typeface="Arial Bold" panose="020B0704020202020204" pitchFamily="34" charset="0"/>
                <a:cs typeface="Arial Bold" panose="020B0704020202020204" pitchFamily="34" charset="0"/>
              </a:rPr>
              <a:t>Integration with Existing Security Systems</a:t>
            </a:r>
            <a:endParaRPr lang="en-US" sz="2800" dirty="0">
              <a:solidFill>
                <a:schemeClr val="bg2"/>
              </a:solidFill>
              <a:latin typeface="Arial Bold" panose="020B0704020202020204" pitchFamily="34" charset="0"/>
              <a:cs typeface="Arial Bold" panose="020B0704020202020204" pitchFamily="34" charset="0"/>
            </a:endParaRPr>
          </a:p>
        </p:txBody>
      </p:sp>
      <p:sp>
        <p:nvSpPr>
          <p:cNvPr id="38" name="TextBox 30">
            <a:extLst>
              <a:ext uri="{FF2B5EF4-FFF2-40B4-BE49-F238E27FC236}">
                <a16:creationId xmlns:a16="http://schemas.microsoft.com/office/drawing/2014/main" id="{DA5C693B-E1A3-C8C4-03C3-611D0D491FD9}"/>
              </a:ext>
            </a:extLst>
          </p:cNvPr>
          <p:cNvSpPr txBox="1"/>
          <p:nvPr/>
        </p:nvSpPr>
        <p:spPr>
          <a:xfrm>
            <a:off x="11101109" y="6780782"/>
            <a:ext cx="2995890" cy="18131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50"/>
              </a:lnSpc>
            </a:pPr>
            <a:r>
              <a:rPr lang="en-US" sz="1600" dirty="0">
                <a:solidFill>
                  <a:schemeClr val="bg1"/>
                </a:solidFill>
                <a:latin typeface="Arial "/>
              </a:rPr>
              <a:t>Allow the system to connect with existing CCTV infrastructure. Generate automatic logs, control smart locks or alarms based on AI predictions..</a:t>
            </a:r>
            <a:endParaRPr lang="en-US" sz="1400" dirty="0">
              <a:solidFill>
                <a:schemeClr val="bg1"/>
              </a:solidFill>
              <a:latin typeface="Arial "/>
            </a:endParaRPr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71E3B5AF-DA58-80FA-725E-AA0F2E2B6CAC}"/>
              </a:ext>
            </a:extLst>
          </p:cNvPr>
          <p:cNvSpPr/>
          <p:nvPr/>
        </p:nvSpPr>
        <p:spPr>
          <a:xfrm>
            <a:off x="1074577" y="845799"/>
            <a:ext cx="499539" cy="503199"/>
          </a:xfrm>
          <a:custGeom>
            <a:avLst/>
            <a:gdLst/>
            <a:ahLst/>
            <a:cxnLst/>
            <a:rect l="l" t="t" r="r" b="b"/>
            <a:pathLst>
              <a:path w="499539" h="503199">
                <a:moveTo>
                  <a:pt x="0" y="0"/>
                </a:moveTo>
                <a:lnTo>
                  <a:pt x="499540" y="0"/>
                </a:lnTo>
                <a:lnTo>
                  <a:pt x="499540" y="503199"/>
                </a:lnTo>
                <a:lnTo>
                  <a:pt x="0" y="5031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24">
            <a:extLst>
              <a:ext uri="{FF2B5EF4-FFF2-40B4-BE49-F238E27FC236}">
                <a16:creationId xmlns:a16="http://schemas.microsoft.com/office/drawing/2014/main" id="{55A53723-AE32-0185-8B28-6327976F7A5A}"/>
              </a:ext>
            </a:extLst>
          </p:cNvPr>
          <p:cNvSpPr txBox="1"/>
          <p:nvPr/>
        </p:nvSpPr>
        <p:spPr>
          <a:xfrm>
            <a:off x="1795032" y="930452"/>
            <a:ext cx="1823801" cy="2949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267"/>
              </a:lnSpc>
            </a:pPr>
            <a:r>
              <a:rPr lang="en-US" sz="2400" b="1" dirty="0" err="1">
                <a:solidFill>
                  <a:schemeClr val="bg2"/>
                </a:solidFill>
                <a:latin typeface="Arial Bold" panose="020B0704020202020204" pitchFamily="34" charset="0"/>
                <a:cs typeface="Arial Bold" panose="020B0704020202020204" pitchFamily="34" charset="0"/>
              </a:rPr>
              <a:t>VioDetect</a:t>
            </a:r>
            <a:r>
              <a:rPr lang="en-US" sz="2400" b="1" dirty="0">
                <a:solidFill>
                  <a:schemeClr val="bg2"/>
                </a:solidFill>
                <a:latin typeface="Arial Bold" panose="020B0704020202020204" pitchFamily="34" charset="0"/>
                <a:cs typeface="Arial Bold" panose="020B0704020202020204" pitchFamily="34" charset="0"/>
              </a:rPr>
              <a:t> AI</a:t>
            </a:r>
            <a:endParaRPr lang="en-US" sz="3200" b="1" spc="-41" dirty="0">
              <a:solidFill>
                <a:schemeClr val="bg2"/>
              </a:solidFill>
              <a:latin typeface="Arial Bold" panose="020B0704020202020204" pitchFamily="34" charset="0"/>
              <a:ea typeface="Arial Bold"/>
              <a:cs typeface="Arial Bold" panose="020B0704020202020204" pitchFamily="34" charset="0"/>
              <a:sym typeface="Arial Bold"/>
            </a:endParaRPr>
          </a:p>
        </p:txBody>
      </p:sp>
      <p:pic>
        <p:nvPicPr>
          <p:cNvPr id="5" name="Image 0" descr="preencoded.png">
            <a:extLst>
              <a:ext uri="{FF2B5EF4-FFF2-40B4-BE49-F238E27FC236}">
                <a16:creationId xmlns:a16="http://schemas.microsoft.com/office/drawing/2014/main" id="{850A08A2-1087-89B2-C66E-6E4BEDFA8E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63220" y="2335180"/>
            <a:ext cx="3748774" cy="64553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821028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27" grpId="0"/>
      <p:bldP spid="28" grpId="0"/>
      <p:bldP spid="29" grpId="0"/>
      <p:bldP spid="30" grpId="0"/>
      <p:bldP spid="37" grpId="0"/>
      <p:bldP spid="3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5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 rot="374770">
            <a:off x="-1420865" y="3912873"/>
            <a:ext cx="20531687" cy="20737851"/>
            <a:chOff x="-73726" y="-673601"/>
            <a:chExt cx="5407523" cy="5461821"/>
          </a:xfrm>
        </p:grpSpPr>
        <p:sp>
          <p:nvSpPr>
            <p:cNvPr id="4" name="Freeform 4"/>
            <p:cNvSpPr/>
            <p:nvPr/>
          </p:nvSpPr>
          <p:spPr>
            <a:xfrm>
              <a:off x="-73726" y="-673601"/>
              <a:ext cx="5333797" cy="4788220"/>
            </a:xfrm>
            <a:custGeom>
              <a:avLst/>
              <a:gdLst/>
              <a:ahLst/>
              <a:cxnLst/>
              <a:rect l="l" t="t" r="r" b="b"/>
              <a:pathLst>
                <a:path w="5333797" h="4788220">
                  <a:moveTo>
                    <a:pt x="0" y="0"/>
                  </a:moveTo>
                  <a:lnTo>
                    <a:pt x="5333797" y="0"/>
                  </a:lnTo>
                  <a:lnTo>
                    <a:pt x="5333797" y="4788220"/>
                  </a:lnTo>
                  <a:lnTo>
                    <a:pt x="0" y="4788220"/>
                  </a:lnTo>
                  <a:close/>
                </a:path>
              </a:pathLst>
            </a:custGeom>
            <a:gradFill rotWithShape="1">
              <a:gsLst>
                <a:gs pos="0">
                  <a:srgbClr val="27DDDF">
                    <a:alpha val="0"/>
                  </a:srgbClr>
                </a:gs>
                <a:gs pos="100000">
                  <a:srgbClr val="27DDDF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9050"/>
              <a:ext cx="5333797" cy="47691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87"/>
                </a:lnSpc>
              </a:pPr>
              <a:endParaRPr/>
            </a:p>
          </p:txBody>
        </p:sp>
      </p:grpSp>
      <p:sp>
        <p:nvSpPr>
          <p:cNvPr id="29" name="Freeform 2">
            <a:extLst>
              <a:ext uri="{FF2B5EF4-FFF2-40B4-BE49-F238E27FC236}">
                <a16:creationId xmlns:a16="http://schemas.microsoft.com/office/drawing/2014/main" id="{63217E25-C145-E5E2-F29D-635C34B8CCBC}"/>
              </a:ext>
            </a:extLst>
          </p:cNvPr>
          <p:cNvSpPr/>
          <p:nvPr/>
        </p:nvSpPr>
        <p:spPr>
          <a:xfrm>
            <a:off x="1074577" y="845799"/>
            <a:ext cx="499539" cy="503199"/>
          </a:xfrm>
          <a:custGeom>
            <a:avLst/>
            <a:gdLst/>
            <a:ahLst/>
            <a:cxnLst/>
            <a:rect l="l" t="t" r="r" b="b"/>
            <a:pathLst>
              <a:path w="499539" h="503199">
                <a:moveTo>
                  <a:pt x="0" y="0"/>
                </a:moveTo>
                <a:lnTo>
                  <a:pt x="499540" y="0"/>
                </a:lnTo>
                <a:lnTo>
                  <a:pt x="499540" y="503199"/>
                </a:lnTo>
                <a:lnTo>
                  <a:pt x="0" y="5031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0" name="Freeform 2">
            <a:extLst>
              <a:ext uri="{FF2B5EF4-FFF2-40B4-BE49-F238E27FC236}">
                <a16:creationId xmlns:a16="http://schemas.microsoft.com/office/drawing/2014/main" id="{0EE7D7BD-9D87-11EA-8C91-97B4CBDCE330}"/>
              </a:ext>
            </a:extLst>
          </p:cNvPr>
          <p:cNvSpPr/>
          <p:nvPr/>
        </p:nvSpPr>
        <p:spPr>
          <a:xfrm>
            <a:off x="1074577" y="845799"/>
            <a:ext cx="499539" cy="503199"/>
          </a:xfrm>
          <a:custGeom>
            <a:avLst/>
            <a:gdLst/>
            <a:ahLst/>
            <a:cxnLst/>
            <a:rect l="l" t="t" r="r" b="b"/>
            <a:pathLst>
              <a:path w="499539" h="503199">
                <a:moveTo>
                  <a:pt x="0" y="0"/>
                </a:moveTo>
                <a:lnTo>
                  <a:pt x="499540" y="0"/>
                </a:lnTo>
                <a:lnTo>
                  <a:pt x="499540" y="503199"/>
                </a:lnTo>
                <a:lnTo>
                  <a:pt x="0" y="5031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1" name="TextBox 24">
            <a:extLst>
              <a:ext uri="{FF2B5EF4-FFF2-40B4-BE49-F238E27FC236}">
                <a16:creationId xmlns:a16="http://schemas.microsoft.com/office/drawing/2014/main" id="{83C0498E-8604-304B-0BC1-5D102159E34A}"/>
              </a:ext>
            </a:extLst>
          </p:cNvPr>
          <p:cNvSpPr txBox="1"/>
          <p:nvPr/>
        </p:nvSpPr>
        <p:spPr>
          <a:xfrm>
            <a:off x="1795032" y="930452"/>
            <a:ext cx="1823801" cy="2949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267"/>
              </a:lnSpc>
            </a:pPr>
            <a:r>
              <a:rPr lang="en-US" sz="2400" b="1" dirty="0" err="1">
                <a:solidFill>
                  <a:schemeClr val="bg2"/>
                </a:solidFill>
                <a:latin typeface="Arial Bold" panose="020B0704020202020204" pitchFamily="34" charset="0"/>
                <a:cs typeface="Arial Bold" panose="020B0704020202020204" pitchFamily="34" charset="0"/>
              </a:rPr>
              <a:t>VioDetect</a:t>
            </a:r>
            <a:r>
              <a:rPr lang="en-US" sz="2400" b="1" dirty="0">
                <a:solidFill>
                  <a:schemeClr val="bg2"/>
                </a:solidFill>
                <a:latin typeface="Arial Bold" panose="020B0704020202020204" pitchFamily="34" charset="0"/>
                <a:cs typeface="Arial Bold" panose="020B0704020202020204" pitchFamily="34" charset="0"/>
              </a:rPr>
              <a:t> AI</a:t>
            </a:r>
            <a:endParaRPr lang="en-US" sz="3200" b="1" spc="-41" dirty="0">
              <a:solidFill>
                <a:schemeClr val="bg2"/>
              </a:solidFill>
              <a:latin typeface="Arial Bold" panose="020B0704020202020204" pitchFamily="34" charset="0"/>
              <a:ea typeface="Arial Bold"/>
              <a:cs typeface="Arial Bold" panose="020B0704020202020204" pitchFamily="34" charset="0"/>
              <a:sym typeface="Arial Bold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3C47504-C20E-C436-A163-252DFEE8FAE7}"/>
              </a:ext>
            </a:extLst>
          </p:cNvPr>
          <p:cNvGrpSpPr/>
          <p:nvPr/>
        </p:nvGrpSpPr>
        <p:grpSpPr>
          <a:xfrm>
            <a:off x="2413702" y="6846432"/>
            <a:ext cx="360" cy="360"/>
            <a:chOff x="1583346" y="6451930"/>
            <a:chExt cx="360" cy="3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5069D7A5-62AC-DEEF-84EC-921DDF9FFD64}"/>
                    </a:ext>
                  </a:extLst>
                </p14:cNvPr>
                <p14:cNvContentPartPr/>
                <p14:nvPr/>
              </p14:nvContentPartPr>
              <p14:xfrm>
                <a:off x="1583346" y="6451930"/>
                <a:ext cx="360" cy="36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5069D7A5-62AC-DEEF-84EC-921DDF9FFD64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565346" y="6343930"/>
                  <a:ext cx="3600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44F4BD77-642A-9E08-9A6E-E8AFF3A9E748}"/>
                    </a:ext>
                  </a:extLst>
                </p14:cNvPr>
                <p14:cNvContentPartPr/>
                <p14:nvPr/>
              </p14:nvContentPartPr>
              <p14:xfrm>
                <a:off x="1583346" y="6451930"/>
                <a:ext cx="360" cy="3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44F4BD77-642A-9E08-9A6E-E8AFF3A9E748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565346" y="6343930"/>
                  <a:ext cx="36000" cy="2160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209B51B3-507F-0430-9422-234A8E8D080F}"/>
              </a:ext>
            </a:extLst>
          </p:cNvPr>
          <p:cNvSpPr txBox="1"/>
          <p:nvPr/>
        </p:nvSpPr>
        <p:spPr>
          <a:xfrm>
            <a:off x="6650294" y="1579787"/>
            <a:ext cx="43815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2"/>
                </a:solidFill>
                <a:latin typeface="Arial Bold" panose="020B0704020202020204" pitchFamily="34" charset="0"/>
                <a:cs typeface="Arial Bold" panose="020B0704020202020204" pitchFamily="34" charset="0"/>
              </a:rPr>
              <a:t>OUR TEAM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60F3347-8CCB-5D88-D75D-26A1166EC82F}"/>
              </a:ext>
            </a:extLst>
          </p:cNvPr>
          <p:cNvCxnSpPr>
            <a:cxnSpLocks/>
          </p:cNvCxnSpPr>
          <p:nvPr/>
        </p:nvCxnSpPr>
        <p:spPr>
          <a:xfrm>
            <a:off x="0" y="2857500"/>
            <a:ext cx="18288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1" name="Diagram 20">
            <a:extLst>
              <a:ext uri="{FF2B5EF4-FFF2-40B4-BE49-F238E27FC236}">
                <a16:creationId xmlns:a16="http://schemas.microsoft.com/office/drawing/2014/main" id="{0EB1D103-F24C-1D35-C26D-889F96B7A15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82693219"/>
              </p:ext>
            </p:extLst>
          </p:nvPr>
        </p:nvGraphicFramePr>
        <p:xfrm>
          <a:off x="7919983" y="4784748"/>
          <a:ext cx="2448034" cy="33333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28" name="Diagram 27">
            <a:extLst>
              <a:ext uri="{FF2B5EF4-FFF2-40B4-BE49-F238E27FC236}">
                <a16:creationId xmlns:a16="http://schemas.microsoft.com/office/drawing/2014/main" id="{A1CE48EA-FB5B-C9D5-51C1-B838DE88438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88449220"/>
              </p:ext>
            </p:extLst>
          </p:nvPr>
        </p:nvGraphicFramePr>
        <p:xfrm>
          <a:off x="4960569" y="4784748"/>
          <a:ext cx="2448034" cy="33333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graphicFrame>
        <p:nvGraphicFramePr>
          <p:cNvPr id="32" name="Diagram 31">
            <a:extLst>
              <a:ext uri="{FF2B5EF4-FFF2-40B4-BE49-F238E27FC236}">
                <a16:creationId xmlns:a16="http://schemas.microsoft.com/office/drawing/2014/main" id="{559962A2-D1DD-62BB-EE94-C89F04F7B14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32869446"/>
              </p:ext>
            </p:extLst>
          </p:nvPr>
        </p:nvGraphicFramePr>
        <p:xfrm>
          <a:off x="10879397" y="4781284"/>
          <a:ext cx="2448034" cy="33333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7" r:lo="rId18" r:qs="rId19" r:cs="rId20"/>
          </a:graphicData>
        </a:graphic>
      </p:graphicFrame>
      <p:graphicFrame>
        <p:nvGraphicFramePr>
          <p:cNvPr id="33" name="Diagram 32">
            <a:extLst>
              <a:ext uri="{FF2B5EF4-FFF2-40B4-BE49-F238E27FC236}">
                <a16:creationId xmlns:a16="http://schemas.microsoft.com/office/drawing/2014/main" id="{BF57E68D-F56A-A18A-04C2-26C0EB8CDAC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22673202"/>
              </p:ext>
            </p:extLst>
          </p:nvPr>
        </p:nvGraphicFramePr>
        <p:xfrm>
          <a:off x="13838811" y="4775363"/>
          <a:ext cx="2448034" cy="33333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2" r:lo="rId23" r:qs="rId24" r:cs="rId25"/>
          </a:graphicData>
        </a:graphic>
      </p:graphicFrame>
      <p:graphicFrame>
        <p:nvGraphicFramePr>
          <p:cNvPr id="34" name="Diagram 33">
            <a:extLst>
              <a:ext uri="{FF2B5EF4-FFF2-40B4-BE49-F238E27FC236}">
                <a16:creationId xmlns:a16="http://schemas.microsoft.com/office/drawing/2014/main" id="{2E068244-ACEA-DC21-4533-A71DC4E37A6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66884740"/>
              </p:ext>
            </p:extLst>
          </p:nvPr>
        </p:nvGraphicFramePr>
        <p:xfrm>
          <a:off x="2001155" y="4775363"/>
          <a:ext cx="2448034" cy="33333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7" r:lo="rId28" r:qs="rId29" r:cs="rId30"/>
          </a:graphicData>
        </a:graphic>
      </p:graphicFrame>
    </p:spTree>
    <p:extLst>
      <p:ext uri="{BB962C8B-B14F-4D97-AF65-F5344CB8AC3E}">
        <p14:creationId xmlns:p14="http://schemas.microsoft.com/office/powerpoint/2010/main" val="14788424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5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 rot="374770">
            <a:off x="-1280900" y="6478089"/>
            <a:ext cx="20251759" cy="18180272"/>
            <a:chOff x="0" y="0"/>
            <a:chExt cx="5333797" cy="478822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333797" cy="4788220"/>
            </a:xfrm>
            <a:custGeom>
              <a:avLst/>
              <a:gdLst/>
              <a:ahLst/>
              <a:cxnLst/>
              <a:rect l="l" t="t" r="r" b="b"/>
              <a:pathLst>
                <a:path w="5333797" h="4788220">
                  <a:moveTo>
                    <a:pt x="0" y="0"/>
                  </a:moveTo>
                  <a:lnTo>
                    <a:pt x="5333797" y="0"/>
                  </a:lnTo>
                  <a:lnTo>
                    <a:pt x="5333797" y="4788220"/>
                  </a:lnTo>
                  <a:lnTo>
                    <a:pt x="0" y="4788220"/>
                  </a:lnTo>
                  <a:close/>
                </a:path>
              </a:pathLst>
            </a:custGeom>
            <a:gradFill rotWithShape="1">
              <a:gsLst>
                <a:gs pos="0">
                  <a:srgbClr val="27DDDF">
                    <a:alpha val="0"/>
                  </a:srgbClr>
                </a:gs>
                <a:gs pos="100000">
                  <a:srgbClr val="27DDDF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9050"/>
              <a:ext cx="5333797" cy="47691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87"/>
                </a:lnSpc>
              </a:pPr>
              <a:endParaRPr/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2080871" y="4001801"/>
            <a:ext cx="14126257" cy="22262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851"/>
              </a:lnSpc>
            </a:pPr>
            <a:r>
              <a:rPr lang="en-US" sz="14279" b="1" spc="-599" dirty="0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thank you</a:t>
            </a:r>
          </a:p>
        </p:txBody>
      </p:sp>
      <p:sp>
        <p:nvSpPr>
          <p:cNvPr id="29" name="Freeform 2">
            <a:extLst>
              <a:ext uri="{FF2B5EF4-FFF2-40B4-BE49-F238E27FC236}">
                <a16:creationId xmlns:a16="http://schemas.microsoft.com/office/drawing/2014/main" id="{63217E25-C145-E5E2-F29D-635C34B8CCBC}"/>
              </a:ext>
            </a:extLst>
          </p:cNvPr>
          <p:cNvSpPr/>
          <p:nvPr/>
        </p:nvSpPr>
        <p:spPr>
          <a:xfrm>
            <a:off x="1074577" y="845799"/>
            <a:ext cx="499539" cy="503199"/>
          </a:xfrm>
          <a:custGeom>
            <a:avLst/>
            <a:gdLst/>
            <a:ahLst/>
            <a:cxnLst/>
            <a:rect l="l" t="t" r="r" b="b"/>
            <a:pathLst>
              <a:path w="499539" h="503199">
                <a:moveTo>
                  <a:pt x="0" y="0"/>
                </a:moveTo>
                <a:lnTo>
                  <a:pt x="499540" y="0"/>
                </a:lnTo>
                <a:lnTo>
                  <a:pt x="499540" y="503199"/>
                </a:lnTo>
                <a:lnTo>
                  <a:pt x="0" y="5031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0" name="Freeform 2">
            <a:extLst>
              <a:ext uri="{FF2B5EF4-FFF2-40B4-BE49-F238E27FC236}">
                <a16:creationId xmlns:a16="http://schemas.microsoft.com/office/drawing/2014/main" id="{0EE7D7BD-9D87-11EA-8C91-97B4CBDCE330}"/>
              </a:ext>
            </a:extLst>
          </p:cNvPr>
          <p:cNvSpPr/>
          <p:nvPr/>
        </p:nvSpPr>
        <p:spPr>
          <a:xfrm>
            <a:off x="1074577" y="845799"/>
            <a:ext cx="499539" cy="503199"/>
          </a:xfrm>
          <a:custGeom>
            <a:avLst/>
            <a:gdLst/>
            <a:ahLst/>
            <a:cxnLst/>
            <a:rect l="l" t="t" r="r" b="b"/>
            <a:pathLst>
              <a:path w="499539" h="503199">
                <a:moveTo>
                  <a:pt x="0" y="0"/>
                </a:moveTo>
                <a:lnTo>
                  <a:pt x="499540" y="0"/>
                </a:lnTo>
                <a:lnTo>
                  <a:pt x="499540" y="503199"/>
                </a:lnTo>
                <a:lnTo>
                  <a:pt x="0" y="5031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1" name="TextBox 24">
            <a:extLst>
              <a:ext uri="{FF2B5EF4-FFF2-40B4-BE49-F238E27FC236}">
                <a16:creationId xmlns:a16="http://schemas.microsoft.com/office/drawing/2014/main" id="{83C0498E-8604-304B-0BC1-5D102159E34A}"/>
              </a:ext>
            </a:extLst>
          </p:cNvPr>
          <p:cNvSpPr txBox="1"/>
          <p:nvPr/>
        </p:nvSpPr>
        <p:spPr>
          <a:xfrm>
            <a:off x="1795032" y="930452"/>
            <a:ext cx="1823801" cy="2949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267"/>
              </a:lnSpc>
            </a:pPr>
            <a:r>
              <a:rPr lang="en-US" sz="2400" b="1" dirty="0" err="1">
                <a:solidFill>
                  <a:schemeClr val="bg2"/>
                </a:solidFill>
                <a:latin typeface="Arial Bold" panose="020B0704020202020204" pitchFamily="34" charset="0"/>
                <a:cs typeface="Arial Bold" panose="020B0704020202020204" pitchFamily="34" charset="0"/>
              </a:rPr>
              <a:t>VioDetect</a:t>
            </a:r>
            <a:r>
              <a:rPr lang="en-US" sz="2400" b="1" dirty="0">
                <a:solidFill>
                  <a:schemeClr val="bg2"/>
                </a:solidFill>
                <a:latin typeface="Arial Bold" panose="020B0704020202020204" pitchFamily="34" charset="0"/>
                <a:cs typeface="Arial Bold" panose="020B0704020202020204" pitchFamily="34" charset="0"/>
              </a:rPr>
              <a:t> AI</a:t>
            </a:r>
            <a:endParaRPr lang="en-US" sz="3200" b="1" spc="-41" dirty="0">
              <a:solidFill>
                <a:schemeClr val="bg2"/>
              </a:solidFill>
              <a:latin typeface="Arial Bold" panose="020B0704020202020204" pitchFamily="34" charset="0"/>
              <a:ea typeface="Arial Bold"/>
              <a:cs typeface="Arial Bold" panose="020B0704020202020204" pitchFamily="34" charset="0"/>
              <a:sym typeface="Arial Bold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3C47504-C20E-C436-A163-252DFEE8FAE7}"/>
              </a:ext>
            </a:extLst>
          </p:cNvPr>
          <p:cNvGrpSpPr/>
          <p:nvPr/>
        </p:nvGrpSpPr>
        <p:grpSpPr>
          <a:xfrm>
            <a:off x="1583346" y="6451930"/>
            <a:ext cx="360" cy="360"/>
            <a:chOff x="1583346" y="6451930"/>
            <a:chExt cx="360" cy="3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5069D7A5-62AC-DEEF-84EC-921DDF9FFD64}"/>
                    </a:ext>
                  </a:extLst>
                </p14:cNvPr>
                <p14:cNvContentPartPr/>
                <p14:nvPr/>
              </p14:nvContentPartPr>
              <p14:xfrm>
                <a:off x="1583346" y="6451930"/>
                <a:ext cx="360" cy="36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5069D7A5-62AC-DEEF-84EC-921DDF9FFD64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565346" y="6343930"/>
                  <a:ext cx="3600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44F4BD77-642A-9E08-9A6E-E8AFF3A9E748}"/>
                    </a:ext>
                  </a:extLst>
                </p14:cNvPr>
                <p14:cNvContentPartPr/>
                <p14:nvPr/>
              </p14:nvContentPartPr>
              <p14:xfrm>
                <a:off x="1583346" y="6451930"/>
                <a:ext cx="360" cy="3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44F4BD77-642A-9E08-9A6E-E8AFF3A9E748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565346" y="6343930"/>
                  <a:ext cx="36000" cy="216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277435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51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FC3AAEC-874C-E2ED-185C-936BDE7BCC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A708F745-B711-0BD9-2921-A6881BA2F650}"/>
              </a:ext>
            </a:extLst>
          </p:cNvPr>
          <p:cNvSpPr/>
          <p:nvPr/>
        </p:nvSpPr>
        <p:spPr>
          <a:xfrm>
            <a:off x="1074577" y="845799"/>
            <a:ext cx="499539" cy="503199"/>
          </a:xfrm>
          <a:custGeom>
            <a:avLst/>
            <a:gdLst/>
            <a:ahLst/>
            <a:cxnLst/>
            <a:rect l="l" t="t" r="r" b="b"/>
            <a:pathLst>
              <a:path w="499539" h="503199">
                <a:moveTo>
                  <a:pt x="0" y="0"/>
                </a:moveTo>
                <a:lnTo>
                  <a:pt x="499540" y="0"/>
                </a:lnTo>
                <a:lnTo>
                  <a:pt x="499540" y="503199"/>
                </a:lnTo>
                <a:lnTo>
                  <a:pt x="0" y="5031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02A62EC4-4382-A8C5-641B-677D9D783B00}"/>
              </a:ext>
            </a:extLst>
          </p:cNvPr>
          <p:cNvGrpSpPr/>
          <p:nvPr/>
        </p:nvGrpSpPr>
        <p:grpSpPr>
          <a:xfrm>
            <a:off x="533400" y="5250829"/>
            <a:ext cx="3293766" cy="3657600"/>
            <a:chOff x="0" y="0"/>
            <a:chExt cx="867494" cy="963319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1D2698BF-E706-E897-F318-DBF63E5732D7}"/>
                </a:ext>
              </a:extLst>
            </p:cNvPr>
            <p:cNvSpPr/>
            <p:nvPr/>
          </p:nvSpPr>
          <p:spPr>
            <a:xfrm>
              <a:off x="0" y="0"/>
              <a:ext cx="867494" cy="963319"/>
            </a:xfrm>
            <a:custGeom>
              <a:avLst/>
              <a:gdLst/>
              <a:ahLst/>
              <a:cxnLst/>
              <a:rect l="l" t="t" r="r" b="b"/>
              <a:pathLst>
                <a:path w="867494" h="963319">
                  <a:moveTo>
                    <a:pt x="82267" y="0"/>
                  </a:moveTo>
                  <a:lnTo>
                    <a:pt x="785227" y="0"/>
                  </a:lnTo>
                  <a:cubicBezTo>
                    <a:pt x="807046" y="0"/>
                    <a:pt x="827970" y="8667"/>
                    <a:pt x="843399" y="24095"/>
                  </a:cubicBezTo>
                  <a:cubicBezTo>
                    <a:pt x="858826" y="39523"/>
                    <a:pt x="867494" y="60448"/>
                    <a:pt x="867494" y="82267"/>
                  </a:cubicBezTo>
                  <a:lnTo>
                    <a:pt x="867494" y="881052"/>
                  </a:lnTo>
                  <a:cubicBezTo>
                    <a:pt x="867494" y="902870"/>
                    <a:pt x="858826" y="923795"/>
                    <a:pt x="843399" y="939223"/>
                  </a:cubicBezTo>
                  <a:cubicBezTo>
                    <a:pt x="827970" y="954651"/>
                    <a:pt x="807046" y="963319"/>
                    <a:pt x="785227" y="963319"/>
                  </a:cubicBezTo>
                  <a:lnTo>
                    <a:pt x="82267" y="963319"/>
                  </a:lnTo>
                  <a:cubicBezTo>
                    <a:pt x="60448" y="963319"/>
                    <a:pt x="39523" y="954651"/>
                    <a:pt x="24095" y="939223"/>
                  </a:cubicBezTo>
                  <a:cubicBezTo>
                    <a:pt x="8667" y="923795"/>
                    <a:pt x="0" y="902870"/>
                    <a:pt x="0" y="881052"/>
                  </a:cubicBezTo>
                  <a:lnTo>
                    <a:pt x="0" y="82267"/>
                  </a:lnTo>
                  <a:cubicBezTo>
                    <a:pt x="0" y="60448"/>
                    <a:pt x="8667" y="39523"/>
                    <a:pt x="24095" y="24095"/>
                  </a:cubicBezTo>
                  <a:cubicBezTo>
                    <a:pt x="39523" y="8667"/>
                    <a:pt x="60448" y="0"/>
                    <a:pt x="82267" y="0"/>
                  </a:cubicBezTo>
                  <a:close/>
                </a:path>
              </a:pathLst>
            </a:custGeom>
            <a:solidFill>
              <a:srgbClr val="202127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3948CBF5-6FBB-BC12-F9EF-C9A72E237D23}"/>
                </a:ext>
              </a:extLst>
            </p:cNvPr>
            <p:cNvSpPr txBox="1"/>
            <p:nvPr/>
          </p:nvSpPr>
          <p:spPr>
            <a:xfrm>
              <a:off x="0" y="19050"/>
              <a:ext cx="867494" cy="9442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l" defTabSz="914400" rtl="0" eaLnBrk="1" fontAlgn="auto" latinLnBrk="0" hangingPunct="1">
                <a:lnSpc>
                  <a:spcPts val="1387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9" name="Group 9">
            <a:extLst>
              <a:ext uri="{FF2B5EF4-FFF2-40B4-BE49-F238E27FC236}">
                <a16:creationId xmlns:a16="http://schemas.microsoft.com/office/drawing/2014/main" id="{8C5C2E5C-B80D-B20D-6A9F-190079ACA155}"/>
              </a:ext>
            </a:extLst>
          </p:cNvPr>
          <p:cNvGrpSpPr/>
          <p:nvPr/>
        </p:nvGrpSpPr>
        <p:grpSpPr>
          <a:xfrm>
            <a:off x="533400" y="2262850"/>
            <a:ext cx="13639800" cy="2638134"/>
            <a:chOff x="0" y="0"/>
            <a:chExt cx="2741709" cy="694817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8B803CD4-6A9C-2952-095A-9E9FDA0D8EC3}"/>
                </a:ext>
              </a:extLst>
            </p:cNvPr>
            <p:cNvSpPr/>
            <p:nvPr/>
          </p:nvSpPr>
          <p:spPr>
            <a:xfrm>
              <a:off x="0" y="0"/>
              <a:ext cx="2741709" cy="694817"/>
            </a:xfrm>
            <a:custGeom>
              <a:avLst/>
              <a:gdLst/>
              <a:ahLst/>
              <a:cxnLst/>
              <a:rect l="l" t="t" r="r" b="b"/>
              <a:pathLst>
                <a:path w="2741709" h="694817">
                  <a:moveTo>
                    <a:pt x="26030" y="0"/>
                  </a:moveTo>
                  <a:lnTo>
                    <a:pt x="2715679" y="0"/>
                  </a:lnTo>
                  <a:cubicBezTo>
                    <a:pt x="2722583" y="0"/>
                    <a:pt x="2729204" y="2742"/>
                    <a:pt x="2734085" y="7624"/>
                  </a:cubicBezTo>
                  <a:cubicBezTo>
                    <a:pt x="2738967" y="12505"/>
                    <a:pt x="2741709" y="19126"/>
                    <a:pt x="2741709" y="26030"/>
                  </a:cubicBezTo>
                  <a:lnTo>
                    <a:pt x="2741709" y="668787"/>
                  </a:lnTo>
                  <a:cubicBezTo>
                    <a:pt x="2741709" y="683163"/>
                    <a:pt x="2730055" y="694817"/>
                    <a:pt x="2715679" y="694817"/>
                  </a:cubicBezTo>
                  <a:lnTo>
                    <a:pt x="26030" y="694817"/>
                  </a:lnTo>
                  <a:cubicBezTo>
                    <a:pt x="19126" y="694817"/>
                    <a:pt x="12505" y="692075"/>
                    <a:pt x="7624" y="687193"/>
                  </a:cubicBezTo>
                  <a:cubicBezTo>
                    <a:pt x="2742" y="682312"/>
                    <a:pt x="0" y="675691"/>
                    <a:pt x="0" y="668787"/>
                  </a:cubicBezTo>
                  <a:lnTo>
                    <a:pt x="0" y="26030"/>
                  </a:lnTo>
                  <a:cubicBezTo>
                    <a:pt x="0" y="11654"/>
                    <a:pt x="11654" y="0"/>
                    <a:pt x="2603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C4A5B">
                    <a:alpha val="100000"/>
                  </a:srgbClr>
                </a:gs>
                <a:gs pos="100000">
                  <a:srgbClr val="27DDDF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id="{F9E83827-713B-A974-B7E8-13DC2D624F71}"/>
                </a:ext>
              </a:extLst>
            </p:cNvPr>
            <p:cNvSpPr txBox="1"/>
            <p:nvPr/>
          </p:nvSpPr>
          <p:spPr>
            <a:xfrm>
              <a:off x="0" y="19050"/>
              <a:ext cx="2741709" cy="6757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l" defTabSz="914400" rtl="0" eaLnBrk="1" fontAlgn="auto" latinLnBrk="0" hangingPunct="1">
                <a:lnSpc>
                  <a:spcPts val="1387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2" name="Group 12">
            <a:extLst>
              <a:ext uri="{FF2B5EF4-FFF2-40B4-BE49-F238E27FC236}">
                <a16:creationId xmlns:a16="http://schemas.microsoft.com/office/drawing/2014/main" id="{1839452B-0026-F0CB-2EF9-D2C0FB1742C8}"/>
              </a:ext>
            </a:extLst>
          </p:cNvPr>
          <p:cNvGrpSpPr/>
          <p:nvPr/>
        </p:nvGrpSpPr>
        <p:grpSpPr>
          <a:xfrm>
            <a:off x="3977180" y="5250829"/>
            <a:ext cx="3293766" cy="3657600"/>
            <a:chOff x="0" y="0"/>
            <a:chExt cx="867494" cy="963319"/>
          </a:xfrm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F2602E1B-29FA-6E06-C6AE-25E06A489E0B}"/>
                </a:ext>
              </a:extLst>
            </p:cNvPr>
            <p:cNvSpPr/>
            <p:nvPr/>
          </p:nvSpPr>
          <p:spPr>
            <a:xfrm>
              <a:off x="0" y="0"/>
              <a:ext cx="867494" cy="963319"/>
            </a:xfrm>
            <a:custGeom>
              <a:avLst/>
              <a:gdLst/>
              <a:ahLst/>
              <a:cxnLst/>
              <a:rect l="l" t="t" r="r" b="b"/>
              <a:pathLst>
                <a:path w="867494" h="963319">
                  <a:moveTo>
                    <a:pt x="82267" y="0"/>
                  </a:moveTo>
                  <a:lnTo>
                    <a:pt x="785227" y="0"/>
                  </a:lnTo>
                  <a:cubicBezTo>
                    <a:pt x="807046" y="0"/>
                    <a:pt x="827970" y="8667"/>
                    <a:pt x="843399" y="24095"/>
                  </a:cubicBezTo>
                  <a:cubicBezTo>
                    <a:pt x="858826" y="39523"/>
                    <a:pt x="867494" y="60448"/>
                    <a:pt x="867494" y="82267"/>
                  </a:cubicBezTo>
                  <a:lnTo>
                    <a:pt x="867494" y="881052"/>
                  </a:lnTo>
                  <a:cubicBezTo>
                    <a:pt x="867494" y="902870"/>
                    <a:pt x="858826" y="923795"/>
                    <a:pt x="843399" y="939223"/>
                  </a:cubicBezTo>
                  <a:cubicBezTo>
                    <a:pt x="827970" y="954651"/>
                    <a:pt x="807046" y="963319"/>
                    <a:pt x="785227" y="963319"/>
                  </a:cubicBezTo>
                  <a:lnTo>
                    <a:pt x="82267" y="963319"/>
                  </a:lnTo>
                  <a:cubicBezTo>
                    <a:pt x="60448" y="963319"/>
                    <a:pt x="39523" y="954651"/>
                    <a:pt x="24095" y="939223"/>
                  </a:cubicBezTo>
                  <a:cubicBezTo>
                    <a:pt x="8667" y="923795"/>
                    <a:pt x="0" y="902870"/>
                    <a:pt x="0" y="881052"/>
                  </a:cubicBezTo>
                  <a:lnTo>
                    <a:pt x="0" y="82267"/>
                  </a:lnTo>
                  <a:cubicBezTo>
                    <a:pt x="0" y="60448"/>
                    <a:pt x="8667" y="39523"/>
                    <a:pt x="24095" y="24095"/>
                  </a:cubicBezTo>
                  <a:cubicBezTo>
                    <a:pt x="39523" y="8667"/>
                    <a:pt x="60448" y="0"/>
                    <a:pt x="82267" y="0"/>
                  </a:cubicBezTo>
                  <a:close/>
                </a:path>
              </a:pathLst>
            </a:custGeom>
            <a:solidFill>
              <a:srgbClr val="202127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EE979663-8B3F-00BB-8FCF-41802D9CAEF3}"/>
                </a:ext>
              </a:extLst>
            </p:cNvPr>
            <p:cNvSpPr txBox="1"/>
            <p:nvPr/>
          </p:nvSpPr>
          <p:spPr>
            <a:xfrm>
              <a:off x="0" y="19050"/>
              <a:ext cx="867494" cy="9442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l" defTabSz="914400" rtl="0" eaLnBrk="1" fontAlgn="auto" latinLnBrk="0" hangingPunct="1">
                <a:lnSpc>
                  <a:spcPts val="1387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5" name="Group 15">
            <a:extLst>
              <a:ext uri="{FF2B5EF4-FFF2-40B4-BE49-F238E27FC236}">
                <a16:creationId xmlns:a16="http://schemas.microsoft.com/office/drawing/2014/main" id="{A89035BF-AC6C-5D2D-93A6-8B2215861CCE}"/>
              </a:ext>
            </a:extLst>
          </p:cNvPr>
          <p:cNvGrpSpPr/>
          <p:nvPr/>
        </p:nvGrpSpPr>
        <p:grpSpPr>
          <a:xfrm>
            <a:off x="7420960" y="5250829"/>
            <a:ext cx="3293766" cy="3657600"/>
            <a:chOff x="0" y="0"/>
            <a:chExt cx="867494" cy="963319"/>
          </a:xfrm>
        </p:grpSpPr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1E7B0A9D-04C4-1CDA-3B20-5A249F0DEB40}"/>
                </a:ext>
              </a:extLst>
            </p:cNvPr>
            <p:cNvSpPr/>
            <p:nvPr/>
          </p:nvSpPr>
          <p:spPr>
            <a:xfrm>
              <a:off x="0" y="0"/>
              <a:ext cx="867494" cy="963319"/>
            </a:xfrm>
            <a:custGeom>
              <a:avLst/>
              <a:gdLst/>
              <a:ahLst/>
              <a:cxnLst/>
              <a:rect l="l" t="t" r="r" b="b"/>
              <a:pathLst>
                <a:path w="867494" h="963319">
                  <a:moveTo>
                    <a:pt x="82267" y="0"/>
                  </a:moveTo>
                  <a:lnTo>
                    <a:pt x="785227" y="0"/>
                  </a:lnTo>
                  <a:cubicBezTo>
                    <a:pt x="807046" y="0"/>
                    <a:pt x="827970" y="8667"/>
                    <a:pt x="843399" y="24095"/>
                  </a:cubicBezTo>
                  <a:cubicBezTo>
                    <a:pt x="858826" y="39523"/>
                    <a:pt x="867494" y="60448"/>
                    <a:pt x="867494" y="82267"/>
                  </a:cubicBezTo>
                  <a:lnTo>
                    <a:pt x="867494" y="881052"/>
                  </a:lnTo>
                  <a:cubicBezTo>
                    <a:pt x="867494" y="902870"/>
                    <a:pt x="858826" y="923795"/>
                    <a:pt x="843399" y="939223"/>
                  </a:cubicBezTo>
                  <a:cubicBezTo>
                    <a:pt x="827970" y="954651"/>
                    <a:pt x="807046" y="963319"/>
                    <a:pt x="785227" y="963319"/>
                  </a:cubicBezTo>
                  <a:lnTo>
                    <a:pt x="82267" y="963319"/>
                  </a:lnTo>
                  <a:cubicBezTo>
                    <a:pt x="60448" y="963319"/>
                    <a:pt x="39523" y="954651"/>
                    <a:pt x="24095" y="939223"/>
                  </a:cubicBezTo>
                  <a:cubicBezTo>
                    <a:pt x="8667" y="923795"/>
                    <a:pt x="0" y="902870"/>
                    <a:pt x="0" y="881052"/>
                  </a:cubicBezTo>
                  <a:lnTo>
                    <a:pt x="0" y="82267"/>
                  </a:lnTo>
                  <a:cubicBezTo>
                    <a:pt x="0" y="60448"/>
                    <a:pt x="8667" y="39523"/>
                    <a:pt x="24095" y="24095"/>
                  </a:cubicBezTo>
                  <a:cubicBezTo>
                    <a:pt x="39523" y="8667"/>
                    <a:pt x="60448" y="0"/>
                    <a:pt x="82267" y="0"/>
                  </a:cubicBezTo>
                  <a:close/>
                </a:path>
              </a:pathLst>
            </a:custGeom>
            <a:solidFill>
              <a:srgbClr val="202127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" name="TextBox 17">
              <a:extLst>
                <a:ext uri="{FF2B5EF4-FFF2-40B4-BE49-F238E27FC236}">
                  <a16:creationId xmlns:a16="http://schemas.microsoft.com/office/drawing/2014/main" id="{4030BDEC-1472-FFEA-1039-2695B40266B6}"/>
                </a:ext>
              </a:extLst>
            </p:cNvPr>
            <p:cNvSpPr txBox="1"/>
            <p:nvPr/>
          </p:nvSpPr>
          <p:spPr>
            <a:xfrm>
              <a:off x="0" y="19050"/>
              <a:ext cx="867494" cy="9442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l" defTabSz="914400" rtl="0" eaLnBrk="1" fontAlgn="auto" latinLnBrk="0" hangingPunct="1">
                <a:lnSpc>
                  <a:spcPts val="1387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4" name="TextBox 24">
            <a:extLst>
              <a:ext uri="{FF2B5EF4-FFF2-40B4-BE49-F238E27FC236}">
                <a16:creationId xmlns:a16="http://schemas.microsoft.com/office/drawing/2014/main" id="{A182A626-F60D-B7E1-99A0-254C0F9EDA5C}"/>
              </a:ext>
            </a:extLst>
          </p:cNvPr>
          <p:cNvSpPr txBox="1"/>
          <p:nvPr/>
        </p:nvSpPr>
        <p:spPr>
          <a:xfrm>
            <a:off x="2583650" y="3197241"/>
            <a:ext cx="8454192" cy="7270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 algn="ctr">
              <a:lnSpc>
                <a:spcPts val="5092"/>
              </a:lnSpc>
            </a:pPr>
            <a:r>
              <a:rPr lang="en-US" sz="7200" b="1" kern="0" spc="-134" dirty="0">
                <a:solidFill>
                  <a:schemeClr val="bg2"/>
                </a:solidFill>
                <a:latin typeface="Arial Bold" panose="020B0704020202020204" pitchFamily="34" charset="0"/>
                <a:ea typeface="Inter Bold" pitchFamily="34" charset="-122"/>
                <a:cs typeface="Arial Bold" panose="020B0704020202020204" pitchFamily="34" charset="0"/>
              </a:rPr>
              <a:t>Problem Statement</a:t>
            </a:r>
            <a:endParaRPr kumimoji="0" lang="en-US" sz="6600" b="1" i="0" u="none" strike="noStrike" kern="1200" cap="none" spc="-205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Arial Bold" panose="020B0704020202020204" pitchFamily="34" charset="0"/>
              <a:ea typeface="Arial Bold"/>
              <a:cs typeface="Arial Bold" panose="020B0704020202020204" pitchFamily="34" charset="0"/>
              <a:sym typeface="Arial Bold"/>
            </a:endParaRPr>
          </a:p>
        </p:txBody>
      </p:sp>
      <p:sp>
        <p:nvSpPr>
          <p:cNvPr id="25" name="TextBox 25">
            <a:extLst>
              <a:ext uri="{FF2B5EF4-FFF2-40B4-BE49-F238E27FC236}">
                <a16:creationId xmlns:a16="http://schemas.microsoft.com/office/drawing/2014/main" id="{52531E86-CDA2-B649-BDD9-1F12A11CFE1B}"/>
              </a:ext>
            </a:extLst>
          </p:cNvPr>
          <p:cNvSpPr txBox="1"/>
          <p:nvPr/>
        </p:nvSpPr>
        <p:spPr>
          <a:xfrm>
            <a:off x="1062568" y="5669260"/>
            <a:ext cx="1932485" cy="718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50"/>
              </a:lnSpc>
            </a:pPr>
            <a:r>
              <a:rPr lang="en-US" sz="2400" b="1" kern="0" spc="-67" dirty="0">
                <a:solidFill>
                  <a:schemeClr val="bg2"/>
                </a:solidFill>
                <a:latin typeface="Arial Bold" panose="020B0704020202020204" pitchFamily="34" charset="0"/>
                <a:ea typeface="Inter Bold" pitchFamily="34" charset="-122"/>
                <a:cs typeface="Arial Bold" panose="020B0704020202020204" pitchFamily="34" charset="0"/>
              </a:rPr>
              <a:t>Public Safety Concerns</a:t>
            </a:r>
            <a:endParaRPr lang="en-US" sz="2400" dirty="0">
              <a:solidFill>
                <a:schemeClr val="bg2"/>
              </a:solidFill>
              <a:latin typeface="Arial Bold" panose="020B0704020202020204" pitchFamily="34" charset="0"/>
              <a:cs typeface="Arial Bold" panose="020B0704020202020204" pitchFamily="34" charset="0"/>
            </a:endParaRPr>
          </a:p>
        </p:txBody>
      </p:sp>
      <p:sp>
        <p:nvSpPr>
          <p:cNvPr id="26" name="TextBox 26">
            <a:extLst>
              <a:ext uri="{FF2B5EF4-FFF2-40B4-BE49-F238E27FC236}">
                <a16:creationId xmlns:a16="http://schemas.microsoft.com/office/drawing/2014/main" id="{1CC15662-BAF8-CBE2-7E23-093BE0469EB2}"/>
              </a:ext>
            </a:extLst>
          </p:cNvPr>
          <p:cNvSpPr txBox="1"/>
          <p:nvPr/>
        </p:nvSpPr>
        <p:spPr>
          <a:xfrm>
            <a:off x="4571872" y="5669260"/>
            <a:ext cx="1932485" cy="7231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50"/>
              </a:lnSpc>
            </a:pPr>
            <a:r>
              <a:rPr lang="en-US" sz="2400" b="1" kern="0" spc="-67" dirty="0">
                <a:solidFill>
                  <a:schemeClr val="bg2"/>
                </a:solidFill>
                <a:latin typeface="Arial Bold" panose="020B0704020202020204" pitchFamily="34" charset="0"/>
                <a:ea typeface="Inter Bold" pitchFamily="34" charset="-122"/>
                <a:cs typeface="Arial Bold" panose="020B0704020202020204" pitchFamily="34" charset="0"/>
              </a:rPr>
              <a:t>Manual Limitations</a:t>
            </a:r>
            <a:endParaRPr lang="en-US" sz="2400" dirty="0">
              <a:solidFill>
                <a:schemeClr val="bg2"/>
              </a:solidFill>
              <a:latin typeface="Arial Bold" panose="020B0704020202020204" pitchFamily="34" charset="0"/>
              <a:cs typeface="Arial Bold" panose="020B0704020202020204" pitchFamily="34" charset="0"/>
            </a:endParaRPr>
          </a:p>
        </p:txBody>
      </p:sp>
      <p:sp>
        <p:nvSpPr>
          <p:cNvPr id="27" name="TextBox 27">
            <a:extLst>
              <a:ext uri="{FF2B5EF4-FFF2-40B4-BE49-F238E27FC236}">
                <a16:creationId xmlns:a16="http://schemas.microsoft.com/office/drawing/2014/main" id="{08E216A8-E009-71F1-2BD1-78F0BEF99357}"/>
              </a:ext>
            </a:extLst>
          </p:cNvPr>
          <p:cNvSpPr txBox="1"/>
          <p:nvPr/>
        </p:nvSpPr>
        <p:spPr>
          <a:xfrm>
            <a:off x="1062568" y="6780782"/>
            <a:ext cx="2104383" cy="10768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50"/>
              </a:lnSpc>
            </a:pPr>
            <a:r>
              <a:rPr lang="en-US" sz="1600" kern="0" spc="-36" dirty="0">
                <a:solidFill>
                  <a:schemeClr val="bg2"/>
                </a:solidFill>
                <a:latin typeface="Arial "/>
                <a:ea typeface="Inter" pitchFamily="34" charset="-122"/>
                <a:cs typeface="Inter" pitchFamily="34" charset="-120"/>
              </a:rPr>
              <a:t>Violence and safety threats are growing in public environments.</a:t>
            </a:r>
            <a:endParaRPr lang="en-US" sz="1600" dirty="0">
              <a:solidFill>
                <a:schemeClr val="bg2"/>
              </a:solidFill>
              <a:latin typeface="Arial "/>
            </a:endParaRPr>
          </a:p>
        </p:txBody>
      </p:sp>
      <p:sp>
        <p:nvSpPr>
          <p:cNvPr id="28" name="TextBox 28">
            <a:extLst>
              <a:ext uri="{FF2B5EF4-FFF2-40B4-BE49-F238E27FC236}">
                <a16:creationId xmlns:a16="http://schemas.microsoft.com/office/drawing/2014/main" id="{5B659F1C-EAE4-9649-19A2-A6F5F47FC41A}"/>
              </a:ext>
            </a:extLst>
          </p:cNvPr>
          <p:cNvSpPr txBox="1"/>
          <p:nvPr/>
        </p:nvSpPr>
        <p:spPr>
          <a:xfrm>
            <a:off x="4571872" y="6780782"/>
            <a:ext cx="2104383" cy="10768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50"/>
              </a:lnSpc>
            </a:pPr>
            <a:r>
              <a:rPr lang="en-US" sz="1600" kern="0" spc="-36" dirty="0">
                <a:solidFill>
                  <a:schemeClr val="bg2"/>
                </a:solidFill>
                <a:latin typeface="Arial "/>
                <a:ea typeface="Inter" pitchFamily="34" charset="-122"/>
                <a:cs typeface="Inter" pitchFamily="34" charset="-120"/>
              </a:rPr>
              <a:t>Human surveillance is often unreliable, slow, and resource-intensive.</a:t>
            </a:r>
            <a:endParaRPr lang="en-US" sz="1600" dirty="0">
              <a:solidFill>
                <a:schemeClr val="bg2"/>
              </a:solidFill>
              <a:latin typeface="Arial "/>
            </a:endParaRPr>
          </a:p>
        </p:txBody>
      </p:sp>
      <p:sp>
        <p:nvSpPr>
          <p:cNvPr id="29" name="TextBox 29">
            <a:extLst>
              <a:ext uri="{FF2B5EF4-FFF2-40B4-BE49-F238E27FC236}">
                <a16:creationId xmlns:a16="http://schemas.microsoft.com/office/drawing/2014/main" id="{3006B584-54A0-5AE3-F511-71D18A46BAAB}"/>
              </a:ext>
            </a:extLst>
          </p:cNvPr>
          <p:cNvSpPr txBox="1"/>
          <p:nvPr/>
        </p:nvSpPr>
        <p:spPr>
          <a:xfrm>
            <a:off x="7927718" y="5669260"/>
            <a:ext cx="2221595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750"/>
              </a:lnSpc>
            </a:pPr>
            <a:r>
              <a:rPr lang="en-US" sz="2400" b="1" kern="0" spc="-67" dirty="0">
                <a:solidFill>
                  <a:schemeClr val="bg2"/>
                </a:solidFill>
                <a:latin typeface="Arial Bold" panose="020B0704020202020204" pitchFamily="34" charset="0"/>
                <a:ea typeface="Inter Bold" pitchFamily="34" charset="-122"/>
                <a:cs typeface="Arial Bold" panose="020B0704020202020204" pitchFamily="34" charset="0"/>
              </a:rPr>
              <a:t>Real-time Response Need</a:t>
            </a:r>
            <a:endParaRPr lang="en-US" sz="2400" dirty="0">
              <a:solidFill>
                <a:schemeClr val="bg2"/>
              </a:solidFill>
              <a:latin typeface="Arial Bold" panose="020B0704020202020204" pitchFamily="34" charset="0"/>
              <a:cs typeface="Arial Bold" panose="020B0704020202020204" pitchFamily="34" charset="0"/>
            </a:endParaRPr>
          </a:p>
        </p:txBody>
      </p:sp>
      <p:sp>
        <p:nvSpPr>
          <p:cNvPr id="30" name="TextBox 30">
            <a:extLst>
              <a:ext uri="{FF2B5EF4-FFF2-40B4-BE49-F238E27FC236}">
                <a16:creationId xmlns:a16="http://schemas.microsoft.com/office/drawing/2014/main" id="{8D40BC78-A957-35E5-3079-3E2A9446252A}"/>
              </a:ext>
            </a:extLst>
          </p:cNvPr>
          <p:cNvSpPr txBox="1"/>
          <p:nvPr/>
        </p:nvSpPr>
        <p:spPr>
          <a:xfrm>
            <a:off x="8081175" y="6780782"/>
            <a:ext cx="2104383" cy="10768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50"/>
              </a:lnSpc>
            </a:pPr>
            <a:r>
              <a:rPr lang="en-US" sz="1600" kern="0" spc="-36" dirty="0">
                <a:solidFill>
                  <a:schemeClr val="bg2"/>
                </a:solidFill>
                <a:latin typeface="Arial "/>
                <a:ea typeface="Inter" pitchFamily="34" charset="-122"/>
                <a:cs typeface="Inter" pitchFamily="34" charset="-120"/>
              </a:rPr>
              <a:t>Immediate, automated detection is vital for proactive intervention</a:t>
            </a:r>
            <a:r>
              <a:rPr lang="en-US" sz="1600" kern="0" spc="-36" dirty="0">
                <a:solidFill>
                  <a:schemeClr val="bg2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  <a:endParaRPr lang="en-US" sz="1600" dirty="0">
              <a:solidFill>
                <a:schemeClr val="bg2"/>
              </a:solidFill>
            </a:endParaRPr>
          </a:p>
        </p:txBody>
      </p:sp>
      <p:grpSp>
        <p:nvGrpSpPr>
          <p:cNvPr id="34" name="Group 15">
            <a:extLst>
              <a:ext uri="{FF2B5EF4-FFF2-40B4-BE49-F238E27FC236}">
                <a16:creationId xmlns:a16="http://schemas.microsoft.com/office/drawing/2014/main" id="{DD667DF2-2230-21CF-C727-731637FCF6D0}"/>
              </a:ext>
            </a:extLst>
          </p:cNvPr>
          <p:cNvGrpSpPr/>
          <p:nvPr/>
        </p:nvGrpSpPr>
        <p:grpSpPr>
          <a:xfrm>
            <a:off x="10879434" y="5250829"/>
            <a:ext cx="3293766" cy="3657600"/>
            <a:chOff x="0" y="0"/>
            <a:chExt cx="867494" cy="963319"/>
          </a:xfrm>
        </p:grpSpPr>
        <p:sp>
          <p:nvSpPr>
            <p:cNvPr id="35" name="Freeform 16">
              <a:extLst>
                <a:ext uri="{FF2B5EF4-FFF2-40B4-BE49-F238E27FC236}">
                  <a16:creationId xmlns:a16="http://schemas.microsoft.com/office/drawing/2014/main" id="{F1DE403F-3D59-AAFB-FEE4-9B8E5FDF2B16}"/>
                </a:ext>
              </a:extLst>
            </p:cNvPr>
            <p:cNvSpPr/>
            <p:nvPr/>
          </p:nvSpPr>
          <p:spPr>
            <a:xfrm>
              <a:off x="0" y="0"/>
              <a:ext cx="867494" cy="963319"/>
            </a:xfrm>
            <a:custGeom>
              <a:avLst/>
              <a:gdLst/>
              <a:ahLst/>
              <a:cxnLst/>
              <a:rect l="l" t="t" r="r" b="b"/>
              <a:pathLst>
                <a:path w="867494" h="963319">
                  <a:moveTo>
                    <a:pt x="82267" y="0"/>
                  </a:moveTo>
                  <a:lnTo>
                    <a:pt x="785227" y="0"/>
                  </a:lnTo>
                  <a:cubicBezTo>
                    <a:pt x="807046" y="0"/>
                    <a:pt x="827970" y="8667"/>
                    <a:pt x="843399" y="24095"/>
                  </a:cubicBezTo>
                  <a:cubicBezTo>
                    <a:pt x="858826" y="39523"/>
                    <a:pt x="867494" y="60448"/>
                    <a:pt x="867494" y="82267"/>
                  </a:cubicBezTo>
                  <a:lnTo>
                    <a:pt x="867494" y="881052"/>
                  </a:lnTo>
                  <a:cubicBezTo>
                    <a:pt x="867494" y="902870"/>
                    <a:pt x="858826" y="923795"/>
                    <a:pt x="843399" y="939223"/>
                  </a:cubicBezTo>
                  <a:cubicBezTo>
                    <a:pt x="827970" y="954651"/>
                    <a:pt x="807046" y="963319"/>
                    <a:pt x="785227" y="963319"/>
                  </a:cubicBezTo>
                  <a:lnTo>
                    <a:pt x="82267" y="963319"/>
                  </a:lnTo>
                  <a:cubicBezTo>
                    <a:pt x="60448" y="963319"/>
                    <a:pt x="39523" y="954651"/>
                    <a:pt x="24095" y="939223"/>
                  </a:cubicBezTo>
                  <a:cubicBezTo>
                    <a:pt x="8667" y="923795"/>
                    <a:pt x="0" y="902870"/>
                    <a:pt x="0" y="881052"/>
                  </a:cubicBezTo>
                  <a:lnTo>
                    <a:pt x="0" y="82267"/>
                  </a:lnTo>
                  <a:cubicBezTo>
                    <a:pt x="0" y="60448"/>
                    <a:pt x="8667" y="39523"/>
                    <a:pt x="24095" y="24095"/>
                  </a:cubicBezTo>
                  <a:cubicBezTo>
                    <a:pt x="39523" y="8667"/>
                    <a:pt x="60448" y="0"/>
                    <a:pt x="82267" y="0"/>
                  </a:cubicBezTo>
                  <a:close/>
                </a:path>
              </a:pathLst>
            </a:custGeom>
            <a:solidFill>
              <a:srgbClr val="202127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6" name="TextBox 17">
              <a:extLst>
                <a:ext uri="{FF2B5EF4-FFF2-40B4-BE49-F238E27FC236}">
                  <a16:creationId xmlns:a16="http://schemas.microsoft.com/office/drawing/2014/main" id="{75B9C634-7480-E309-074C-109CEE7E8797}"/>
                </a:ext>
              </a:extLst>
            </p:cNvPr>
            <p:cNvSpPr txBox="1"/>
            <p:nvPr/>
          </p:nvSpPr>
          <p:spPr>
            <a:xfrm>
              <a:off x="0" y="19050"/>
              <a:ext cx="867494" cy="9442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l" defTabSz="914400" rtl="0" eaLnBrk="1" fontAlgn="auto" latinLnBrk="0" hangingPunct="1">
                <a:lnSpc>
                  <a:spcPts val="1387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37" name="TextBox 29">
            <a:extLst>
              <a:ext uri="{FF2B5EF4-FFF2-40B4-BE49-F238E27FC236}">
                <a16:creationId xmlns:a16="http://schemas.microsoft.com/office/drawing/2014/main" id="{1B353284-1262-4BA1-F46C-F2BCF9B75C25}"/>
              </a:ext>
            </a:extLst>
          </p:cNvPr>
          <p:cNvSpPr txBox="1"/>
          <p:nvPr/>
        </p:nvSpPr>
        <p:spPr>
          <a:xfrm>
            <a:off x="11386192" y="5669260"/>
            <a:ext cx="2221595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750"/>
              </a:lnSpc>
            </a:pPr>
            <a:r>
              <a:rPr lang="en-US" sz="2400" b="1" kern="0" spc="-67" dirty="0">
                <a:solidFill>
                  <a:schemeClr val="bg2"/>
                </a:solidFill>
                <a:latin typeface="Arial Bold" panose="020B0704020202020204" pitchFamily="34" charset="0"/>
                <a:ea typeface="Inter Bold" pitchFamily="34" charset="-122"/>
                <a:cs typeface="Arial Bold" panose="020B0704020202020204" pitchFamily="34" charset="0"/>
              </a:rPr>
              <a:t>smart documentation</a:t>
            </a:r>
            <a:endParaRPr lang="en-US" sz="2400" dirty="0">
              <a:solidFill>
                <a:schemeClr val="bg2"/>
              </a:solidFill>
              <a:latin typeface="Arial Bold" panose="020B0704020202020204" pitchFamily="34" charset="0"/>
              <a:cs typeface="Arial Bold" panose="020B0704020202020204" pitchFamily="34" charset="0"/>
            </a:endParaRPr>
          </a:p>
        </p:txBody>
      </p:sp>
      <p:sp>
        <p:nvSpPr>
          <p:cNvPr id="38" name="TextBox 30">
            <a:extLst>
              <a:ext uri="{FF2B5EF4-FFF2-40B4-BE49-F238E27FC236}">
                <a16:creationId xmlns:a16="http://schemas.microsoft.com/office/drawing/2014/main" id="{DA5C693B-E1A3-C8C4-03C3-611D0D491FD9}"/>
              </a:ext>
            </a:extLst>
          </p:cNvPr>
          <p:cNvSpPr txBox="1"/>
          <p:nvPr/>
        </p:nvSpPr>
        <p:spPr>
          <a:xfrm>
            <a:off x="11539649" y="6780782"/>
            <a:ext cx="2104383" cy="14471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50"/>
              </a:lnSpc>
            </a:pPr>
            <a:r>
              <a:rPr lang="en-US" sz="1600" kern="0" spc="-36" dirty="0">
                <a:solidFill>
                  <a:schemeClr val="bg2"/>
                </a:solidFill>
                <a:latin typeface="Arial "/>
                <a:ea typeface="Inter" pitchFamily="34" charset="-122"/>
                <a:cs typeface="Inter" pitchFamily="34" charset="-120"/>
              </a:rPr>
              <a:t>evidence is generated after incidents,</a:t>
            </a:r>
          </a:p>
          <a:p>
            <a:pPr>
              <a:lnSpc>
                <a:spcPts val="2850"/>
              </a:lnSpc>
            </a:pPr>
            <a:r>
              <a:rPr lang="en-US" sz="1600" kern="0" spc="-36" dirty="0">
                <a:solidFill>
                  <a:schemeClr val="bg2"/>
                </a:solidFill>
                <a:latin typeface="Arial "/>
                <a:ea typeface="Inter" pitchFamily="34" charset="-122"/>
                <a:cs typeface="Inter" pitchFamily="34" charset="-120"/>
              </a:rPr>
              <a:t>Traditional systems only store raw video footage.</a:t>
            </a:r>
            <a:endParaRPr lang="en-US" sz="1600" dirty="0">
              <a:solidFill>
                <a:schemeClr val="bg2"/>
              </a:solidFill>
            </a:endParaRPr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71E3B5AF-DA58-80FA-725E-AA0F2E2B6CAC}"/>
              </a:ext>
            </a:extLst>
          </p:cNvPr>
          <p:cNvSpPr/>
          <p:nvPr/>
        </p:nvSpPr>
        <p:spPr>
          <a:xfrm>
            <a:off x="1074577" y="845799"/>
            <a:ext cx="499539" cy="503199"/>
          </a:xfrm>
          <a:custGeom>
            <a:avLst/>
            <a:gdLst/>
            <a:ahLst/>
            <a:cxnLst/>
            <a:rect l="l" t="t" r="r" b="b"/>
            <a:pathLst>
              <a:path w="499539" h="503199">
                <a:moveTo>
                  <a:pt x="0" y="0"/>
                </a:moveTo>
                <a:lnTo>
                  <a:pt x="499540" y="0"/>
                </a:lnTo>
                <a:lnTo>
                  <a:pt x="499540" y="503199"/>
                </a:lnTo>
                <a:lnTo>
                  <a:pt x="0" y="5031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24">
            <a:extLst>
              <a:ext uri="{FF2B5EF4-FFF2-40B4-BE49-F238E27FC236}">
                <a16:creationId xmlns:a16="http://schemas.microsoft.com/office/drawing/2014/main" id="{55A53723-AE32-0185-8B28-6327976F7A5A}"/>
              </a:ext>
            </a:extLst>
          </p:cNvPr>
          <p:cNvSpPr txBox="1"/>
          <p:nvPr/>
        </p:nvSpPr>
        <p:spPr>
          <a:xfrm>
            <a:off x="1795032" y="930452"/>
            <a:ext cx="1823801" cy="2949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267"/>
              </a:lnSpc>
            </a:pPr>
            <a:r>
              <a:rPr lang="en-US" sz="2400" b="1" dirty="0" err="1">
                <a:solidFill>
                  <a:schemeClr val="bg2"/>
                </a:solidFill>
                <a:latin typeface="Arial Bold" panose="020B0704020202020204" pitchFamily="34" charset="0"/>
                <a:cs typeface="Arial Bold" panose="020B0704020202020204" pitchFamily="34" charset="0"/>
              </a:rPr>
              <a:t>VioDetect</a:t>
            </a:r>
            <a:r>
              <a:rPr lang="en-US" sz="2400" b="1" dirty="0">
                <a:solidFill>
                  <a:schemeClr val="bg2"/>
                </a:solidFill>
                <a:latin typeface="Arial Bold" panose="020B0704020202020204" pitchFamily="34" charset="0"/>
                <a:cs typeface="Arial Bold" panose="020B0704020202020204" pitchFamily="34" charset="0"/>
              </a:rPr>
              <a:t> AI</a:t>
            </a:r>
            <a:endParaRPr lang="en-US" sz="3200" b="1" spc="-41" dirty="0">
              <a:solidFill>
                <a:schemeClr val="bg2"/>
              </a:solidFill>
              <a:latin typeface="Arial Bold" panose="020B0704020202020204" pitchFamily="34" charset="0"/>
              <a:ea typeface="Arial Bold"/>
              <a:cs typeface="Arial Bold" panose="020B0704020202020204" pitchFamily="34" charset="0"/>
              <a:sym typeface="Arial Bold"/>
            </a:endParaRPr>
          </a:p>
        </p:txBody>
      </p:sp>
      <p:pic>
        <p:nvPicPr>
          <p:cNvPr id="5" name="Image 0" descr="preencoded.png">
            <a:extLst>
              <a:ext uri="{FF2B5EF4-FFF2-40B4-BE49-F238E27FC236}">
                <a16:creationId xmlns:a16="http://schemas.microsoft.com/office/drawing/2014/main" id="{850A08A2-1087-89B2-C66E-6E4BEDFA8E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63220" y="2335180"/>
            <a:ext cx="3748774" cy="64553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121844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27" grpId="0"/>
      <p:bldP spid="28" grpId="0"/>
      <p:bldP spid="29" grpId="0"/>
      <p:bldP spid="30" grpId="0"/>
      <p:bldP spid="37" grpId="0"/>
      <p:bldP spid="3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5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74577" y="845799"/>
            <a:ext cx="499539" cy="503199"/>
          </a:xfrm>
          <a:custGeom>
            <a:avLst/>
            <a:gdLst/>
            <a:ahLst/>
            <a:cxnLst/>
            <a:rect l="l" t="t" r="r" b="b"/>
            <a:pathLst>
              <a:path w="499539" h="503199">
                <a:moveTo>
                  <a:pt x="0" y="0"/>
                </a:moveTo>
                <a:lnTo>
                  <a:pt x="499540" y="0"/>
                </a:lnTo>
                <a:lnTo>
                  <a:pt x="499540" y="503199"/>
                </a:lnTo>
                <a:lnTo>
                  <a:pt x="0" y="5031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2054482" y="5598730"/>
            <a:ext cx="7089518" cy="3309700"/>
            <a:chOff x="0" y="0"/>
            <a:chExt cx="1867198" cy="87169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867198" cy="871690"/>
            </a:xfrm>
            <a:custGeom>
              <a:avLst/>
              <a:gdLst/>
              <a:ahLst/>
              <a:cxnLst/>
              <a:rect l="l" t="t" r="r" b="b"/>
              <a:pathLst>
                <a:path w="1867198" h="871690">
                  <a:moveTo>
                    <a:pt x="41497" y="0"/>
                  </a:moveTo>
                  <a:lnTo>
                    <a:pt x="1825701" y="0"/>
                  </a:lnTo>
                  <a:cubicBezTo>
                    <a:pt x="1836707" y="0"/>
                    <a:pt x="1847262" y="4372"/>
                    <a:pt x="1855044" y="12154"/>
                  </a:cubicBezTo>
                  <a:cubicBezTo>
                    <a:pt x="1862826" y="19936"/>
                    <a:pt x="1867198" y="30491"/>
                    <a:pt x="1867198" y="41497"/>
                  </a:cubicBezTo>
                  <a:lnTo>
                    <a:pt x="1867198" y="830194"/>
                  </a:lnTo>
                  <a:cubicBezTo>
                    <a:pt x="1867198" y="853112"/>
                    <a:pt x="1848620" y="871690"/>
                    <a:pt x="1825701" y="871690"/>
                  </a:cubicBezTo>
                  <a:lnTo>
                    <a:pt x="41497" y="871690"/>
                  </a:lnTo>
                  <a:cubicBezTo>
                    <a:pt x="30491" y="871690"/>
                    <a:pt x="19936" y="867318"/>
                    <a:pt x="12154" y="859536"/>
                  </a:cubicBezTo>
                  <a:cubicBezTo>
                    <a:pt x="4372" y="851754"/>
                    <a:pt x="0" y="841199"/>
                    <a:pt x="0" y="830194"/>
                  </a:cubicBezTo>
                  <a:lnTo>
                    <a:pt x="0" y="41497"/>
                  </a:lnTo>
                  <a:cubicBezTo>
                    <a:pt x="0" y="30491"/>
                    <a:pt x="4372" y="19936"/>
                    <a:pt x="12154" y="12154"/>
                  </a:cubicBezTo>
                  <a:cubicBezTo>
                    <a:pt x="19936" y="4372"/>
                    <a:pt x="30491" y="0"/>
                    <a:pt x="41497" y="0"/>
                  </a:cubicBezTo>
                  <a:close/>
                </a:path>
              </a:pathLst>
            </a:custGeom>
            <a:solidFill>
              <a:srgbClr val="202127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19050"/>
              <a:ext cx="1867198" cy="8526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87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9439465" y="7136779"/>
            <a:ext cx="6583024" cy="1771650"/>
            <a:chOff x="0" y="0"/>
            <a:chExt cx="1733800" cy="46660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733801" cy="466607"/>
            </a:xfrm>
            <a:custGeom>
              <a:avLst/>
              <a:gdLst/>
              <a:ahLst/>
              <a:cxnLst/>
              <a:rect l="l" t="t" r="r" b="b"/>
              <a:pathLst>
                <a:path w="1733801" h="466607">
                  <a:moveTo>
                    <a:pt x="44690" y="0"/>
                  </a:moveTo>
                  <a:lnTo>
                    <a:pt x="1689111" y="0"/>
                  </a:lnTo>
                  <a:cubicBezTo>
                    <a:pt x="1713792" y="0"/>
                    <a:pt x="1733801" y="20008"/>
                    <a:pt x="1733801" y="44690"/>
                  </a:cubicBezTo>
                  <a:lnTo>
                    <a:pt x="1733801" y="421918"/>
                  </a:lnTo>
                  <a:cubicBezTo>
                    <a:pt x="1733801" y="433770"/>
                    <a:pt x="1729092" y="445137"/>
                    <a:pt x="1720711" y="453518"/>
                  </a:cubicBezTo>
                  <a:cubicBezTo>
                    <a:pt x="1712330" y="461899"/>
                    <a:pt x="1700963" y="466607"/>
                    <a:pt x="1689111" y="466607"/>
                  </a:cubicBezTo>
                  <a:lnTo>
                    <a:pt x="44690" y="466607"/>
                  </a:lnTo>
                  <a:cubicBezTo>
                    <a:pt x="32837" y="466607"/>
                    <a:pt x="21470" y="461899"/>
                    <a:pt x="13089" y="453518"/>
                  </a:cubicBezTo>
                  <a:cubicBezTo>
                    <a:pt x="4708" y="445137"/>
                    <a:pt x="0" y="433770"/>
                    <a:pt x="0" y="421918"/>
                  </a:cubicBezTo>
                  <a:lnTo>
                    <a:pt x="0" y="44690"/>
                  </a:lnTo>
                  <a:cubicBezTo>
                    <a:pt x="0" y="32837"/>
                    <a:pt x="4708" y="21470"/>
                    <a:pt x="13089" y="13089"/>
                  </a:cubicBezTo>
                  <a:cubicBezTo>
                    <a:pt x="21470" y="4708"/>
                    <a:pt x="32837" y="0"/>
                    <a:pt x="4469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C4A5B">
                    <a:alpha val="100000"/>
                  </a:srgbClr>
                </a:gs>
                <a:gs pos="100000">
                  <a:srgbClr val="27DDDF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19050"/>
              <a:ext cx="1733800" cy="4475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87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9439465" y="2343150"/>
            <a:ext cx="6583024" cy="4515361"/>
            <a:chOff x="0" y="0"/>
            <a:chExt cx="1733800" cy="1189231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733801" cy="1189231"/>
            </a:xfrm>
            <a:custGeom>
              <a:avLst/>
              <a:gdLst/>
              <a:ahLst/>
              <a:cxnLst/>
              <a:rect l="l" t="t" r="r" b="b"/>
              <a:pathLst>
                <a:path w="1733801" h="1189231">
                  <a:moveTo>
                    <a:pt x="44690" y="0"/>
                  </a:moveTo>
                  <a:lnTo>
                    <a:pt x="1689111" y="0"/>
                  </a:lnTo>
                  <a:cubicBezTo>
                    <a:pt x="1713792" y="0"/>
                    <a:pt x="1733801" y="20008"/>
                    <a:pt x="1733801" y="44690"/>
                  </a:cubicBezTo>
                  <a:lnTo>
                    <a:pt x="1733801" y="1144541"/>
                  </a:lnTo>
                  <a:cubicBezTo>
                    <a:pt x="1733801" y="1156394"/>
                    <a:pt x="1729092" y="1167761"/>
                    <a:pt x="1720711" y="1176141"/>
                  </a:cubicBezTo>
                  <a:cubicBezTo>
                    <a:pt x="1712330" y="1184522"/>
                    <a:pt x="1700963" y="1189231"/>
                    <a:pt x="1689111" y="1189231"/>
                  </a:cubicBezTo>
                  <a:lnTo>
                    <a:pt x="44690" y="1189231"/>
                  </a:lnTo>
                  <a:cubicBezTo>
                    <a:pt x="32837" y="1189231"/>
                    <a:pt x="21470" y="1184522"/>
                    <a:pt x="13089" y="1176141"/>
                  </a:cubicBezTo>
                  <a:cubicBezTo>
                    <a:pt x="4708" y="1167761"/>
                    <a:pt x="0" y="1156394"/>
                    <a:pt x="0" y="1144541"/>
                  </a:cubicBezTo>
                  <a:lnTo>
                    <a:pt x="0" y="44690"/>
                  </a:lnTo>
                  <a:cubicBezTo>
                    <a:pt x="0" y="32837"/>
                    <a:pt x="4708" y="21470"/>
                    <a:pt x="13089" y="13089"/>
                  </a:cubicBezTo>
                  <a:cubicBezTo>
                    <a:pt x="21470" y="4708"/>
                    <a:pt x="32837" y="0"/>
                    <a:pt x="44690" y="0"/>
                  </a:cubicBezTo>
                  <a:close/>
                </a:path>
              </a:pathLst>
            </a:custGeom>
            <a:solidFill>
              <a:srgbClr val="202127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19050"/>
              <a:ext cx="1733800" cy="11701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87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2744875" y="6038363"/>
            <a:ext cx="675884" cy="675884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7DDD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87"/>
                </a:lnSpc>
              </a:pPr>
              <a:endParaRPr/>
            </a:p>
          </p:txBody>
        </p:sp>
      </p:grpSp>
      <p:sp>
        <p:nvSpPr>
          <p:cNvPr id="18" name="Freeform 18"/>
          <p:cNvSpPr/>
          <p:nvPr/>
        </p:nvSpPr>
        <p:spPr>
          <a:xfrm>
            <a:off x="2879623" y="6261408"/>
            <a:ext cx="406389" cy="229794"/>
          </a:xfrm>
          <a:custGeom>
            <a:avLst/>
            <a:gdLst/>
            <a:ahLst/>
            <a:cxnLst/>
            <a:rect l="l" t="t" r="r" b="b"/>
            <a:pathLst>
              <a:path w="406389" h="229794">
                <a:moveTo>
                  <a:pt x="0" y="0"/>
                </a:moveTo>
                <a:lnTo>
                  <a:pt x="406389" y="0"/>
                </a:lnTo>
                <a:lnTo>
                  <a:pt x="406389" y="229795"/>
                </a:lnTo>
                <a:lnTo>
                  <a:pt x="0" y="2297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9" name="Group 19"/>
          <p:cNvGrpSpPr/>
          <p:nvPr/>
        </p:nvGrpSpPr>
        <p:grpSpPr>
          <a:xfrm>
            <a:off x="10179697" y="2826730"/>
            <a:ext cx="675884" cy="675884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7DDD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87"/>
                </a:lnSpc>
              </a:pPr>
              <a:endParaRPr/>
            </a:p>
          </p:txBody>
        </p:sp>
      </p:grpSp>
      <p:sp>
        <p:nvSpPr>
          <p:cNvPr id="22" name="Freeform 22"/>
          <p:cNvSpPr/>
          <p:nvPr/>
        </p:nvSpPr>
        <p:spPr>
          <a:xfrm>
            <a:off x="10296288" y="2944143"/>
            <a:ext cx="489274" cy="455359"/>
          </a:xfrm>
          <a:custGeom>
            <a:avLst/>
            <a:gdLst/>
            <a:ahLst/>
            <a:cxnLst/>
            <a:rect l="l" t="t" r="r" b="b"/>
            <a:pathLst>
              <a:path w="489274" h="455359">
                <a:moveTo>
                  <a:pt x="0" y="0"/>
                </a:moveTo>
                <a:lnTo>
                  <a:pt x="489274" y="0"/>
                </a:lnTo>
                <a:lnTo>
                  <a:pt x="489274" y="455359"/>
                </a:lnTo>
                <a:lnTo>
                  <a:pt x="0" y="45535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Freeform 23"/>
          <p:cNvSpPr/>
          <p:nvPr/>
        </p:nvSpPr>
        <p:spPr>
          <a:xfrm>
            <a:off x="13179026" y="7508254"/>
            <a:ext cx="1806512" cy="1383648"/>
          </a:xfrm>
          <a:custGeom>
            <a:avLst/>
            <a:gdLst/>
            <a:ahLst/>
            <a:cxnLst/>
            <a:rect l="l" t="t" r="r" b="b"/>
            <a:pathLst>
              <a:path w="1806512" h="1383648">
                <a:moveTo>
                  <a:pt x="0" y="0"/>
                </a:moveTo>
                <a:lnTo>
                  <a:pt x="1806512" y="0"/>
                </a:lnTo>
                <a:lnTo>
                  <a:pt x="1806512" y="1383648"/>
                </a:lnTo>
                <a:lnTo>
                  <a:pt x="0" y="138364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b="-3548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TextBox 24"/>
          <p:cNvSpPr txBox="1"/>
          <p:nvPr/>
        </p:nvSpPr>
        <p:spPr>
          <a:xfrm>
            <a:off x="1795032" y="930452"/>
            <a:ext cx="1823801" cy="2949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267"/>
              </a:lnSpc>
            </a:pPr>
            <a:r>
              <a:rPr lang="en-US" sz="2400" b="1" dirty="0" err="1">
                <a:solidFill>
                  <a:schemeClr val="bg2"/>
                </a:solidFill>
                <a:latin typeface="Arial Bold" panose="020B0704020202020204" pitchFamily="34" charset="0"/>
                <a:cs typeface="Arial Bold" panose="020B0704020202020204" pitchFamily="34" charset="0"/>
              </a:rPr>
              <a:t>VioDetect</a:t>
            </a:r>
            <a:r>
              <a:rPr lang="en-US" sz="2400" b="1" dirty="0">
                <a:solidFill>
                  <a:schemeClr val="bg2"/>
                </a:solidFill>
                <a:latin typeface="Arial Bold" panose="020B0704020202020204" pitchFamily="34" charset="0"/>
                <a:cs typeface="Arial Bold" panose="020B0704020202020204" pitchFamily="34" charset="0"/>
              </a:rPr>
              <a:t> AI</a:t>
            </a:r>
            <a:endParaRPr lang="en-US" sz="3200" b="1" spc="-41" dirty="0">
              <a:solidFill>
                <a:schemeClr val="bg2"/>
              </a:solidFill>
              <a:latin typeface="Arial Bold" panose="020B0704020202020204" pitchFamily="34" charset="0"/>
              <a:ea typeface="Arial Bold"/>
              <a:cs typeface="Arial Bold" panose="020B0704020202020204" pitchFamily="34" charset="0"/>
              <a:sym typeface="Arial Bold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2054482" y="2234275"/>
            <a:ext cx="7089518" cy="19236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53"/>
              </a:lnSpc>
            </a:pPr>
            <a:r>
              <a:rPr lang="en-US" sz="6600" b="1" dirty="0">
                <a:solidFill>
                  <a:schemeClr val="bg2"/>
                </a:solidFill>
                <a:latin typeface="Arial Bold" panose="020B0704020202020204" pitchFamily="34" charset="0"/>
                <a:cs typeface="Arial Bold" panose="020B0704020202020204" pitchFamily="34" charset="0"/>
              </a:rPr>
              <a:t>Project Objectives</a:t>
            </a:r>
            <a:endParaRPr lang="en-US" sz="34400" b="1" spc="-300" dirty="0">
              <a:solidFill>
                <a:schemeClr val="bg2"/>
              </a:solidFill>
              <a:latin typeface="Arial Bold" panose="020B0704020202020204" pitchFamily="34" charset="0"/>
              <a:ea typeface="Arial Bold"/>
              <a:cs typeface="Arial Bold" panose="020B0704020202020204" pitchFamily="34" charset="0"/>
              <a:sym typeface="Arial Bold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2744875" y="6980921"/>
            <a:ext cx="873958" cy="3926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52"/>
              </a:lnSpc>
            </a:pPr>
            <a:r>
              <a:rPr lang="en-US" sz="2454" b="1" spc="-103" dirty="0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vision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0179697" y="3770254"/>
            <a:ext cx="1134758" cy="333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52"/>
              </a:lnSpc>
            </a:pPr>
            <a:r>
              <a:rPr lang="en-US" sz="2454" b="1" spc="-103" dirty="0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mission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0179697" y="7654900"/>
            <a:ext cx="2851642" cy="7989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64"/>
              </a:lnSpc>
            </a:pPr>
            <a:r>
              <a:rPr lang="en-US" sz="2754" b="1" spc="-115" dirty="0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highest standards of quality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2744875" y="7441579"/>
            <a:ext cx="5708731" cy="984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  <a:latin typeface="Arial "/>
              </a:rPr>
              <a:t>To create an intelligent and scalable surveillance system capable of detecting violence and life-threatening events in real-time, enhancing public safety and emergency responsiveness.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0179697" y="4230913"/>
            <a:ext cx="5102560" cy="2462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600" dirty="0">
                <a:solidFill>
                  <a:schemeClr val="bg2"/>
                </a:solidFill>
                <a:latin typeface="Arial "/>
              </a:rPr>
              <a:t>Detect violent behavior in real-time using deep learning models.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>
                <a:solidFill>
                  <a:schemeClr val="bg2"/>
                </a:solidFill>
                <a:latin typeface="Arial "/>
              </a:rPr>
              <a:t>Track and identify individuals involved in suspicious activities.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>
                <a:solidFill>
                  <a:schemeClr val="bg2"/>
                </a:solidFill>
                <a:latin typeface="Arial "/>
              </a:rPr>
              <a:t>Integrate fire and emergency detection into video analysis.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>
                <a:solidFill>
                  <a:schemeClr val="bg2"/>
                </a:solidFill>
                <a:latin typeface="Arial "/>
              </a:rPr>
              <a:t>Build an interactive admin dashboard for live alerts and detailed reports.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>
                <a:solidFill>
                  <a:schemeClr val="bg2"/>
                </a:solidFill>
                <a:latin typeface="Arial "/>
              </a:rPr>
              <a:t>Design a scalable backend infrastructure for multi-camera, real-time processing.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5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10"/>
          <p:cNvGrpSpPr/>
          <p:nvPr/>
        </p:nvGrpSpPr>
        <p:grpSpPr>
          <a:xfrm>
            <a:off x="1669303" y="2339165"/>
            <a:ext cx="6236887" cy="5824804"/>
            <a:chOff x="0" y="0"/>
            <a:chExt cx="2143421" cy="1637421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143421" cy="1637421"/>
            </a:xfrm>
            <a:custGeom>
              <a:avLst/>
              <a:gdLst/>
              <a:ahLst/>
              <a:cxnLst/>
              <a:rect l="l" t="t" r="r" b="b"/>
              <a:pathLst>
                <a:path w="2143421" h="1637421">
                  <a:moveTo>
                    <a:pt x="25867" y="0"/>
                  </a:moveTo>
                  <a:lnTo>
                    <a:pt x="2117555" y="0"/>
                  </a:lnTo>
                  <a:cubicBezTo>
                    <a:pt x="2124415" y="0"/>
                    <a:pt x="2130994" y="2725"/>
                    <a:pt x="2135845" y="7576"/>
                  </a:cubicBezTo>
                  <a:cubicBezTo>
                    <a:pt x="2140696" y="12427"/>
                    <a:pt x="2143421" y="19007"/>
                    <a:pt x="2143421" y="25867"/>
                  </a:cubicBezTo>
                  <a:lnTo>
                    <a:pt x="2143421" y="1611554"/>
                  </a:lnTo>
                  <a:cubicBezTo>
                    <a:pt x="2143421" y="1618415"/>
                    <a:pt x="2140696" y="1624994"/>
                    <a:pt x="2135845" y="1629845"/>
                  </a:cubicBezTo>
                  <a:cubicBezTo>
                    <a:pt x="2130994" y="1634696"/>
                    <a:pt x="2124415" y="1637421"/>
                    <a:pt x="2117555" y="1637421"/>
                  </a:cubicBezTo>
                  <a:lnTo>
                    <a:pt x="25867" y="1637421"/>
                  </a:lnTo>
                  <a:cubicBezTo>
                    <a:pt x="19007" y="1637421"/>
                    <a:pt x="12427" y="1634696"/>
                    <a:pt x="7576" y="1629845"/>
                  </a:cubicBezTo>
                  <a:cubicBezTo>
                    <a:pt x="2725" y="1624994"/>
                    <a:pt x="0" y="1618415"/>
                    <a:pt x="0" y="1611554"/>
                  </a:cubicBezTo>
                  <a:lnTo>
                    <a:pt x="0" y="25867"/>
                  </a:lnTo>
                  <a:cubicBezTo>
                    <a:pt x="0" y="19007"/>
                    <a:pt x="2725" y="12427"/>
                    <a:pt x="7576" y="7576"/>
                  </a:cubicBezTo>
                  <a:cubicBezTo>
                    <a:pt x="12427" y="2725"/>
                    <a:pt x="19007" y="0"/>
                    <a:pt x="25867" y="0"/>
                  </a:cubicBezTo>
                  <a:close/>
                </a:path>
              </a:pathLst>
            </a:custGeom>
            <a:blipFill>
              <a:blip r:embed="rId2"/>
              <a:stretch>
                <a:fillRect l="-7330" r="-7330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838200" y="4348758"/>
            <a:ext cx="7899094" cy="5223615"/>
            <a:chOff x="0" y="0"/>
            <a:chExt cx="2285997" cy="1139766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285997" cy="1139766"/>
            </a:xfrm>
            <a:custGeom>
              <a:avLst/>
              <a:gdLst/>
              <a:ahLst/>
              <a:cxnLst/>
              <a:rect l="l" t="t" r="r" b="b"/>
              <a:pathLst>
                <a:path w="2285997" h="1139766">
                  <a:moveTo>
                    <a:pt x="24975" y="0"/>
                  </a:moveTo>
                  <a:lnTo>
                    <a:pt x="2261022" y="0"/>
                  </a:lnTo>
                  <a:cubicBezTo>
                    <a:pt x="2267646" y="0"/>
                    <a:pt x="2273998" y="2631"/>
                    <a:pt x="2278682" y="7315"/>
                  </a:cubicBezTo>
                  <a:cubicBezTo>
                    <a:pt x="2283366" y="11999"/>
                    <a:pt x="2285997" y="18351"/>
                    <a:pt x="2285997" y="24975"/>
                  </a:cubicBezTo>
                  <a:lnTo>
                    <a:pt x="2285997" y="1114791"/>
                  </a:lnTo>
                  <a:cubicBezTo>
                    <a:pt x="2285997" y="1121414"/>
                    <a:pt x="2283366" y="1127767"/>
                    <a:pt x="2278682" y="1132451"/>
                  </a:cubicBezTo>
                  <a:cubicBezTo>
                    <a:pt x="2273998" y="1137134"/>
                    <a:pt x="2267646" y="1139766"/>
                    <a:pt x="2261022" y="1139766"/>
                  </a:cubicBezTo>
                  <a:lnTo>
                    <a:pt x="24975" y="1139766"/>
                  </a:lnTo>
                  <a:cubicBezTo>
                    <a:pt x="18351" y="1139766"/>
                    <a:pt x="11999" y="1137134"/>
                    <a:pt x="7315" y="1132451"/>
                  </a:cubicBezTo>
                  <a:cubicBezTo>
                    <a:pt x="2631" y="1127767"/>
                    <a:pt x="0" y="1121414"/>
                    <a:pt x="0" y="1114791"/>
                  </a:cubicBezTo>
                  <a:lnTo>
                    <a:pt x="0" y="24975"/>
                  </a:lnTo>
                  <a:cubicBezTo>
                    <a:pt x="0" y="18351"/>
                    <a:pt x="2631" y="11999"/>
                    <a:pt x="7315" y="7315"/>
                  </a:cubicBezTo>
                  <a:cubicBezTo>
                    <a:pt x="11999" y="2631"/>
                    <a:pt x="18351" y="0"/>
                    <a:pt x="24975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141519">
                    <a:alpha val="0"/>
                  </a:srgbClr>
                </a:gs>
                <a:gs pos="100000">
                  <a:srgbClr val="141519">
                    <a:alpha val="945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19050"/>
              <a:ext cx="2285997" cy="11207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87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849498" y="5843941"/>
            <a:ext cx="5036482" cy="10687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793"/>
              </a:lnSpc>
            </a:pPr>
            <a:r>
              <a:rPr lang="en-US" sz="6000" b="1" dirty="0">
                <a:solidFill>
                  <a:schemeClr val="bg2"/>
                </a:solidFill>
              </a:rPr>
              <a:t>Business </a:t>
            </a:r>
          </a:p>
          <a:p>
            <a:pPr>
              <a:lnSpc>
                <a:spcPts val="1793"/>
              </a:lnSpc>
            </a:pPr>
            <a:endParaRPr lang="en-US" sz="6000" b="1" dirty="0">
              <a:solidFill>
                <a:schemeClr val="bg2"/>
              </a:solidFill>
            </a:endParaRPr>
          </a:p>
          <a:p>
            <a:pPr>
              <a:lnSpc>
                <a:spcPts val="1793"/>
              </a:lnSpc>
            </a:pPr>
            <a:endParaRPr lang="en-US" sz="6000" b="1" dirty="0">
              <a:solidFill>
                <a:schemeClr val="bg2"/>
              </a:solidFill>
            </a:endParaRPr>
          </a:p>
          <a:p>
            <a:pPr>
              <a:lnSpc>
                <a:spcPts val="1793"/>
              </a:lnSpc>
            </a:pPr>
            <a:r>
              <a:rPr lang="en-US" sz="6000" b="1" dirty="0">
                <a:solidFill>
                  <a:schemeClr val="bg2"/>
                </a:solidFill>
              </a:rPr>
              <a:t>Potential</a:t>
            </a:r>
          </a:p>
        </p:txBody>
      </p:sp>
      <p:sp>
        <p:nvSpPr>
          <p:cNvPr id="7" name="Freeform 2">
            <a:extLst>
              <a:ext uri="{FF2B5EF4-FFF2-40B4-BE49-F238E27FC236}">
                <a16:creationId xmlns:a16="http://schemas.microsoft.com/office/drawing/2014/main" id="{415656A6-6243-802D-1208-95EBFB23142B}"/>
              </a:ext>
            </a:extLst>
          </p:cNvPr>
          <p:cNvSpPr/>
          <p:nvPr/>
        </p:nvSpPr>
        <p:spPr>
          <a:xfrm>
            <a:off x="1074577" y="845799"/>
            <a:ext cx="499539" cy="503199"/>
          </a:xfrm>
          <a:custGeom>
            <a:avLst/>
            <a:gdLst/>
            <a:ahLst/>
            <a:cxnLst/>
            <a:rect l="l" t="t" r="r" b="b"/>
            <a:pathLst>
              <a:path w="499539" h="503199">
                <a:moveTo>
                  <a:pt x="0" y="0"/>
                </a:moveTo>
                <a:lnTo>
                  <a:pt x="499540" y="0"/>
                </a:lnTo>
                <a:lnTo>
                  <a:pt x="499540" y="503199"/>
                </a:lnTo>
                <a:lnTo>
                  <a:pt x="0" y="50319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Freeform 2">
            <a:extLst>
              <a:ext uri="{FF2B5EF4-FFF2-40B4-BE49-F238E27FC236}">
                <a16:creationId xmlns:a16="http://schemas.microsoft.com/office/drawing/2014/main" id="{C99C9347-ACB2-F862-E476-3614D9948602}"/>
              </a:ext>
            </a:extLst>
          </p:cNvPr>
          <p:cNvSpPr/>
          <p:nvPr/>
        </p:nvSpPr>
        <p:spPr>
          <a:xfrm>
            <a:off x="1074577" y="845799"/>
            <a:ext cx="499539" cy="503199"/>
          </a:xfrm>
          <a:custGeom>
            <a:avLst/>
            <a:gdLst/>
            <a:ahLst/>
            <a:cxnLst/>
            <a:rect l="l" t="t" r="r" b="b"/>
            <a:pathLst>
              <a:path w="499539" h="503199">
                <a:moveTo>
                  <a:pt x="0" y="0"/>
                </a:moveTo>
                <a:lnTo>
                  <a:pt x="499540" y="0"/>
                </a:lnTo>
                <a:lnTo>
                  <a:pt x="499540" y="503199"/>
                </a:lnTo>
                <a:lnTo>
                  <a:pt x="0" y="50319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24">
            <a:extLst>
              <a:ext uri="{FF2B5EF4-FFF2-40B4-BE49-F238E27FC236}">
                <a16:creationId xmlns:a16="http://schemas.microsoft.com/office/drawing/2014/main" id="{DC579F50-9003-3919-4BF5-1E2142FCCF7D}"/>
              </a:ext>
            </a:extLst>
          </p:cNvPr>
          <p:cNvSpPr txBox="1"/>
          <p:nvPr/>
        </p:nvSpPr>
        <p:spPr>
          <a:xfrm>
            <a:off x="1795032" y="930452"/>
            <a:ext cx="1823801" cy="2949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267"/>
              </a:lnSpc>
            </a:pPr>
            <a:r>
              <a:rPr lang="en-US" sz="2400" b="1" dirty="0" err="1">
                <a:solidFill>
                  <a:schemeClr val="bg2"/>
                </a:solidFill>
                <a:latin typeface="Arial Bold" panose="020B0704020202020204" pitchFamily="34" charset="0"/>
                <a:cs typeface="Arial Bold" panose="020B0704020202020204" pitchFamily="34" charset="0"/>
              </a:rPr>
              <a:t>VioDetect</a:t>
            </a:r>
            <a:r>
              <a:rPr lang="en-US" sz="2400" b="1" dirty="0">
                <a:solidFill>
                  <a:schemeClr val="bg2"/>
                </a:solidFill>
                <a:latin typeface="Arial Bold" panose="020B0704020202020204" pitchFamily="34" charset="0"/>
                <a:cs typeface="Arial Bold" panose="020B0704020202020204" pitchFamily="34" charset="0"/>
              </a:rPr>
              <a:t> AI</a:t>
            </a:r>
            <a:endParaRPr lang="en-US" sz="3200" b="1" spc="-41" dirty="0">
              <a:solidFill>
                <a:schemeClr val="bg2"/>
              </a:solidFill>
              <a:latin typeface="Arial Bold" panose="020B0704020202020204" pitchFamily="34" charset="0"/>
              <a:ea typeface="Arial Bold"/>
              <a:cs typeface="Arial Bold" panose="020B0704020202020204" pitchFamily="34" charset="0"/>
              <a:sym typeface="Arial Bold"/>
            </a:endParaRPr>
          </a:p>
        </p:txBody>
      </p:sp>
      <p:pic>
        <p:nvPicPr>
          <p:cNvPr id="3" name="Picture 2" descr="A group of people standing in a train station&#10;&#10;AI-generated content may be incorrect.">
            <a:extLst>
              <a:ext uri="{FF2B5EF4-FFF2-40B4-BE49-F238E27FC236}">
                <a16:creationId xmlns:a16="http://schemas.microsoft.com/office/drawing/2014/main" id="{D029CBEF-3D11-A8FA-18BE-E806BAF926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8398" y="2310394"/>
            <a:ext cx="8276462" cy="5431429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4" name="Group 12">
            <a:extLst>
              <a:ext uri="{FF2B5EF4-FFF2-40B4-BE49-F238E27FC236}">
                <a16:creationId xmlns:a16="http://schemas.microsoft.com/office/drawing/2014/main" id="{36D8AD3F-9A8C-A615-ED0A-7858CDAEC6DF}"/>
              </a:ext>
            </a:extLst>
          </p:cNvPr>
          <p:cNvGrpSpPr/>
          <p:nvPr/>
        </p:nvGrpSpPr>
        <p:grpSpPr>
          <a:xfrm>
            <a:off x="6907753" y="3848100"/>
            <a:ext cx="5565242" cy="6139838"/>
            <a:chOff x="-132628" y="19050"/>
            <a:chExt cx="2418625" cy="1477498"/>
          </a:xfrm>
        </p:grpSpPr>
        <p:sp>
          <p:nvSpPr>
            <p:cNvPr id="5" name="Freeform 13">
              <a:extLst>
                <a:ext uri="{FF2B5EF4-FFF2-40B4-BE49-F238E27FC236}">
                  <a16:creationId xmlns:a16="http://schemas.microsoft.com/office/drawing/2014/main" id="{53DDD2DD-1D1A-D66A-84C0-2454256B1BB2}"/>
                </a:ext>
              </a:extLst>
            </p:cNvPr>
            <p:cNvSpPr/>
            <p:nvPr/>
          </p:nvSpPr>
          <p:spPr>
            <a:xfrm>
              <a:off x="-132628" y="356782"/>
              <a:ext cx="2285997" cy="1139766"/>
            </a:xfrm>
            <a:custGeom>
              <a:avLst/>
              <a:gdLst/>
              <a:ahLst/>
              <a:cxnLst/>
              <a:rect l="l" t="t" r="r" b="b"/>
              <a:pathLst>
                <a:path w="2285997" h="1139766">
                  <a:moveTo>
                    <a:pt x="24975" y="0"/>
                  </a:moveTo>
                  <a:lnTo>
                    <a:pt x="2261022" y="0"/>
                  </a:lnTo>
                  <a:cubicBezTo>
                    <a:pt x="2267646" y="0"/>
                    <a:pt x="2273998" y="2631"/>
                    <a:pt x="2278682" y="7315"/>
                  </a:cubicBezTo>
                  <a:cubicBezTo>
                    <a:pt x="2283366" y="11999"/>
                    <a:pt x="2285997" y="18351"/>
                    <a:pt x="2285997" y="24975"/>
                  </a:cubicBezTo>
                  <a:lnTo>
                    <a:pt x="2285997" y="1114791"/>
                  </a:lnTo>
                  <a:cubicBezTo>
                    <a:pt x="2285997" y="1121414"/>
                    <a:pt x="2283366" y="1127767"/>
                    <a:pt x="2278682" y="1132451"/>
                  </a:cubicBezTo>
                  <a:cubicBezTo>
                    <a:pt x="2273998" y="1137134"/>
                    <a:pt x="2267646" y="1139766"/>
                    <a:pt x="2261022" y="1139766"/>
                  </a:cubicBezTo>
                  <a:lnTo>
                    <a:pt x="24975" y="1139766"/>
                  </a:lnTo>
                  <a:cubicBezTo>
                    <a:pt x="18351" y="1139766"/>
                    <a:pt x="11999" y="1137134"/>
                    <a:pt x="7315" y="1132451"/>
                  </a:cubicBezTo>
                  <a:cubicBezTo>
                    <a:pt x="2631" y="1127767"/>
                    <a:pt x="0" y="1121414"/>
                    <a:pt x="0" y="1114791"/>
                  </a:cubicBezTo>
                  <a:lnTo>
                    <a:pt x="0" y="24975"/>
                  </a:lnTo>
                  <a:cubicBezTo>
                    <a:pt x="0" y="18351"/>
                    <a:pt x="2631" y="11999"/>
                    <a:pt x="7315" y="7315"/>
                  </a:cubicBezTo>
                  <a:cubicBezTo>
                    <a:pt x="11999" y="2631"/>
                    <a:pt x="18351" y="0"/>
                    <a:pt x="24975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141519">
                    <a:alpha val="0"/>
                  </a:srgbClr>
                </a:gs>
                <a:gs pos="100000">
                  <a:srgbClr val="141519">
                    <a:alpha val="945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14">
              <a:extLst>
                <a:ext uri="{FF2B5EF4-FFF2-40B4-BE49-F238E27FC236}">
                  <a16:creationId xmlns:a16="http://schemas.microsoft.com/office/drawing/2014/main" id="{075EF2C2-24AF-C0A8-BF02-9CF9F3CF7710}"/>
                </a:ext>
              </a:extLst>
            </p:cNvPr>
            <p:cNvSpPr txBox="1"/>
            <p:nvPr/>
          </p:nvSpPr>
          <p:spPr>
            <a:xfrm>
              <a:off x="0" y="19050"/>
              <a:ext cx="2285997" cy="11207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87"/>
                </a:lnSpc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51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68D01B2-E321-F88B-FAC9-09BCF72CE0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2">
            <a:extLst>
              <a:ext uri="{FF2B5EF4-FFF2-40B4-BE49-F238E27FC236}">
                <a16:creationId xmlns:a16="http://schemas.microsoft.com/office/drawing/2014/main" id="{1C59D592-5684-A5EF-71FB-9FEAA678F93F}"/>
              </a:ext>
            </a:extLst>
          </p:cNvPr>
          <p:cNvSpPr/>
          <p:nvPr/>
        </p:nvSpPr>
        <p:spPr>
          <a:xfrm>
            <a:off x="1074577" y="845799"/>
            <a:ext cx="499539" cy="503199"/>
          </a:xfrm>
          <a:custGeom>
            <a:avLst/>
            <a:gdLst/>
            <a:ahLst/>
            <a:cxnLst/>
            <a:rect l="l" t="t" r="r" b="b"/>
            <a:pathLst>
              <a:path w="499539" h="503199">
                <a:moveTo>
                  <a:pt x="0" y="0"/>
                </a:moveTo>
                <a:lnTo>
                  <a:pt x="499540" y="0"/>
                </a:lnTo>
                <a:lnTo>
                  <a:pt x="499540" y="503199"/>
                </a:lnTo>
                <a:lnTo>
                  <a:pt x="0" y="5031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Freeform 2">
            <a:extLst>
              <a:ext uri="{FF2B5EF4-FFF2-40B4-BE49-F238E27FC236}">
                <a16:creationId xmlns:a16="http://schemas.microsoft.com/office/drawing/2014/main" id="{5BE43A71-7378-718C-E884-0969E1047543}"/>
              </a:ext>
            </a:extLst>
          </p:cNvPr>
          <p:cNvSpPr/>
          <p:nvPr/>
        </p:nvSpPr>
        <p:spPr>
          <a:xfrm>
            <a:off x="1074577" y="845799"/>
            <a:ext cx="499539" cy="503199"/>
          </a:xfrm>
          <a:custGeom>
            <a:avLst/>
            <a:gdLst/>
            <a:ahLst/>
            <a:cxnLst/>
            <a:rect l="l" t="t" r="r" b="b"/>
            <a:pathLst>
              <a:path w="499539" h="503199">
                <a:moveTo>
                  <a:pt x="0" y="0"/>
                </a:moveTo>
                <a:lnTo>
                  <a:pt x="499540" y="0"/>
                </a:lnTo>
                <a:lnTo>
                  <a:pt x="499540" y="503199"/>
                </a:lnTo>
                <a:lnTo>
                  <a:pt x="0" y="5031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TextBox 24">
            <a:extLst>
              <a:ext uri="{FF2B5EF4-FFF2-40B4-BE49-F238E27FC236}">
                <a16:creationId xmlns:a16="http://schemas.microsoft.com/office/drawing/2014/main" id="{A8474837-23F4-A7DD-F999-043F964FA004}"/>
              </a:ext>
            </a:extLst>
          </p:cNvPr>
          <p:cNvSpPr txBox="1"/>
          <p:nvPr/>
        </p:nvSpPr>
        <p:spPr>
          <a:xfrm>
            <a:off x="1795032" y="930452"/>
            <a:ext cx="1823801" cy="2949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267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EEECE1"/>
                </a:solidFill>
                <a:effectLst/>
                <a:uLnTx/>
                <a:uFillTx/>
                <a:latin typeface="Arial Bold" panose="020B0704020202020204" pitchFamily="34" charset="0"/>
                <a:ea typeface="+mn-ea"/>
                <a:cs typeface="Arial Bold" panose="020B0704020202020204" pitchFamily="34" charset="0"/>
              </a:rPr>
              <a:t>VioDetect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EEECE1"/>
                </a:solidFill>
                <a:effectLst/>
                <a:uLnTx/>
                <a:uFillTx/>
                <a:latin typeface="Arial Bold" panose="020B0704020202020204" pitchFamily="34" charset="0"/>
                <a:ea typeface="+mn-ea"/>
                <a:cs typeface="Arial Bold" panose="020B0704020202020204" pitchFamily="34" charset="0"/>
              </a:rPr>
              <a:t> AI</a:t>
            </a:r>
            <a:endParaRPr kumimoji="0" lang="en-US" sz="3200" b="1" i="0" u="none" strike="noStrike" kern="1200" cap="none" spc="-41" normalizeH="0" baseline="0" noProof="0" dirty="0">
              <a:ln>
                <a:noFill/>
              </a:ln>
              <a:solidFill>
                <a:srgbClr val="EEECE1"/>
              </a:solidFill>
              <a:effectLst/>
              <a:uLnTx/>
              <a:uFillTx/>
              <a:latin typeface="Arial Bold" panose="020B0704020202020204" pitchFamily="34" charset="0"/>
              <a:ea typeface="Arial Bold"/>
              <a:cs typeface="Arial Bold" panose="020B0704020202020204" pitchFamily="34" charset="0"/>
              <a:sym typeface="Arial Bold"/>
            </a:endParaRPr>
          </a:p>
        </p:txBody>
      </p:sp>
      <p:graphicFrame>
        <p:nvGraphicFramePr>
          <p:cNvPr id="33" name="Table 32">
            <a:extLst>
              <a:ext uri="{FF2B5EF4-FFF2-40B4-BE49-F238E27FC236}">
                <a16:creationId xmlns:a16="http://schemas.microsoft.com/office/drawing/2014/main" id="{5DF694B9-10C3-385D-7574-E4227844DD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1755835"/>
              </p:ext>
            </p:extLst>
          </p:nvPr>
        </p:nvGraphicFramePr>
        <p:xfrm>
          <a:off x="2933514" y="3619500"/>
          <a:ext cx="12420972" cy="6042049"/>
        </p:xfrm>
        <a:graphic>
          <a:graphicData uri="http://schemas.openxmlformats.org/drawingml/2006/table">
            <a:tbl>
              <a:tblPr>
                <a:tableStyleId>{D113A9D2-9D6B-4929-AA2D-F23B5EE8CBE7}</a:tableStyleId>
              </a:tblPr>
              <a:tblGrid>
                <a:gridCol w="3853060">
                  <a:extLst>
                    <a:ext uri="{9D8B030D-6E8A-4147-A177-3AD203B41FA5}">
                      <a16:colId xmlns:a16="http://schemas.microsoft.com/office/drawing/2014/main" val="646340575"/>
                    </a:ext>
                  </a:extLst>
                </a:gridCol>
                <a:gridCol w="4190027">
                  <a:extLst>
                    <a:ext uri="{9D8B030D-6E8A-4147-A177-3AD203B41FA5}">
                      <a16:colId xmlns:a16="http://schemas.microsoft.com/office/drawing/2014/main" val="2839254002"/>
                    </a:ext>
                  </a:extLst>
                </a:gridCol>
                <a:gridCol w="4377885">
                  <a:extLst>
                    <a:ext uri="{9D8B030D-6E8A-4147-A177-3AD203B41FA5}">
                      <a16:colId xmlns:a16="http://schemas.microsoft.com/office/drawing/2014/main" val="72342767"/>
                    </a:ext>
                  </a:extLst>
                </a:gridCol>
              </a:tblGrid>
              <a:tr h="846955">
                <a:tc>
                  <a:txBody>
                    <a:bodyPr/>
                    <a:lstStyle/>
                    <a:p>
                      <a:pPr>
                        <a:lnSpc>
                          <a:spcPts val="1500"/>
                        </a:lnSpc>
                      </a:pPr>
                      <a:r>
                        <a:rPr lang="en-US" sz="1800" b="1" dirty="0">
                          <a:solidFill>
                            <a:schemeClr val="bg2"/>
                          </a:solidFill>
                          <a:effectLst/>
                          <a:latin typeface="Arial Bold" panose="020B0704020202020204" pitchFamily="34" charset="0"/>
                          <a:cs typeface="Arial Bold" panose="020B0704020202020204" pitchFamily="34" charset="0"/>
                        </a:rPr>
                        <a:t>Feature</a:t>
                      </a:r>
                    </a:p>
                  </a:txBody>
                  <a:tcPr marL="114300" marR="114300" marT="57150" marB="57150" anchor="ctr"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189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500"/>
                        </a:lnSpc>
                      </a:pPr>
                      <a:r>
                        <a:rPr lang="en-US" sz="3200" b="1" dirty="0">
                          <a:solidFill>
                            <a:schemeClr val="bg2"/>
                          </a:solidFill>
                          <a:effectLst/>
                          <a:latin typeface="Arial Bold" panose="020B0704020202020204" pitchFamily="34" charset="0"/>
                          <a:cs typeface="Arial Bold" panose="020B0704020202020204" pitchFamily="34" charset="0"/>
                        </a:rPr>
                        <a:t>Traditional CCTV</a:t>
                      </a:r>
                    </a:p>
                  </a:txBody>
                  <a:tcPr marL="114300" marR="114300" marT="57150" marB="57150" anchor="ctr"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189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b="1" dirty="0">
                          <a:solidFill>
                            <a:schemeClr val="bg2"/>
                          </a:solidFill>
                          <a:latin typeface="Arial Bold" panose="020B0704020202020204" pitchFamily="34" charset="0"/>
                          <a:cs typeface="Arial Bold" panose="020B0704020202020204" pitchFamily="34" charset="0"/>
                        </a:rPr>
                        <a:t>Smart Surveillance</a:t>
                      </a:r>
                    </a:p>
                    <a:p>
                      <a:pPr>
                        <a:lnSpc>
                          <a:spcPts val="1500"/>
                        </a:lnSpc>
                      </a:pPr>
                      <a:endParaRPr lang="en-US" sz="1800" b="1" dirty="0">
                        <a:solidFill>
                          <a:schemeClr val="bg2"/>
                        </a:solidFill>
                        <a:effectLst/>
                        <a:latin typeface="Arial Bold" panose="020B0704020202020204" pitchFamily="34" charset="0"/>
                        <a:cs typeface="Arial Bold" panose="020B0704020202020204" pitchFamily="34" charset="0"/>
                      </a:endParaRPr>
                    </a:p>
                  </a:txBody>
                  <a:tcPr marL="114300" marR="114300" marT="57150" marB="57150" anchor="ctr"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189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869886243"/>
                  </a:ext>
                </a:extLst>
              </a:tr>
              <a:tr h="846955">
                <a:tc>
                  <a:txBody>
                    <a:bodyPr/>
                    <a:lstStyle/>
                    <a:p>
                      <a:pPr>
                        <a:lnSpc>
                          <a:spcPts val="1500"/>
                        </a:lnSpc>
                      </a:pPr>
                      <a:r>
                        <a:rPr lang="en-US" sz="1800" b="1" dirty="0">
                          <a:solidFill>
                            <a:schemeClr val="bg2"/>
                          </a:solidFill>
                          <a:effectLst/>
                          <a:latin typeface="Arial Bold" panose="020B0704020202020204" pitchFamily="34" charset="0"/>
                          <a:cs typeface="Arial Bold" panose="020B0704020202020204" pitchFamily="34" charset="0"/>
                        </a:rPr>
                        <a:t>Real-time Alerts</a:t>
                      </a:r>
                      <a:endParaRPr lang="en-US" sz="1800" b="0" dirty="0">
                        <a:solidFill>
                          <a:schemeClr val="bg2"/>
                        </a:solidFill>
                        <a:effectLst/>
                        <a:latin typeface="Arial Bold" panose="020B0704020202020204" pitchFamily="34" charset="0"/>
                        <a:cs typeface="Arial Bold" panose="020B0704020202020204" pitchFamily="34" charset="0"/>
                      </a:endParaRPr>
                    </a:p>
                  </a:txBody>
                  <a:tcPr marL="114300" marR="114300" marT="57150" marB="57150" anchor="ctr"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189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500"/>
                        </a:lnSpc>
                      </a:pPr>
                      <a:r>
                        <a:rPr lang="en-US" sz="1800" b="0" dirty="0">
                          <a:solidFill>
                            <a:schemeClr val="bg2"/>
                          </a:solidFill>
                          <a:effectLst/>
                          <a:latin typeface="Arial Bold" panose="020B0704020202020204" pitchFamily="34" charset="0"/>
                          <a:cs typeface="Arial Bold" panose="020B0704020202020204" pitchFamily="34" charset="0"/>
                        </a:rPr>
                        <a:t>❌ (Passive Recording)</a:t>
                      </a:r>
                    </a:p>
                  </a:txBody>
                  <a:tcPr marL="114300" marR="114300" marT="57150" marB="57150" anchor="ctr"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189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500"/>
                        </a:lnSpc>
                      </a:pPr>
                      <a:r>
                        <a:rPr lang="en-US" sz="1800" b="0" dirty="0">
                          <a:solidFill>
                            <a:schemeClr val="bg2"/>
                          </a:solidFill>
                          <a:effectLst/>
                          <a:latin typeface="Arial Bold" panose="020B0704020202020204" pitchFamily="34" charset="0"/>
                          <a:cs typeface="Arial Bold" panose="020B0704020202020204" pitchFamily="34" charset="0"/>
                        </a:rPr>
                        <a:t>✅ (Instant Notifications)</a:t>
                      </a:r>
                    </a:p>
                  </a:txBody>
                  <a:tcPr marL="114300" marR="114300" marT="57150" marB="57150" anchor="ctr"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189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4198018813"/>
                  </a:ext>
                </a:extLst>
              </a:tr>
              <a:tr h="846955">
                <a:tc>
                  <a:txBody>
                    <a:bodyPr/>
                    <a:lstStyle/>
                    <a:p>
                      <a:pPr>
                        <a:lnSpc>
                          <a:spcPts val="1500"/>
                        </a:lnSpc>
                      </a:pPr>
                      <a:r>
                        <a:rPr lang="en-US" sz="1800" b="1" dirty="0">
                          <a:solidFill>
                            <a:schemeClr val="bg2"/>
                          </a:solidFill>
                          <a:effectLst/>
                          <a:latin typeface="Arial Bold" panose="020B0704020202020204" pitchFamily="34" charset="0"/>
                          <a:cs typeface="Arial Bold" panose="020B0704020202020204" pitchFamily="34" charset="0"/>
                        </a:rPr>
                        <a:t>Proactive Detection</a:t>
                      </a:r>
                      <a:endParaRPr lang="en-US" sz="1800" b="0" dirty="0">
                        <a:solidFill>
                          <a:schemeClr val="bg2"/>
                        </a:solidFill>
                        <a:effectLst/>
                        <a:latin typeface="Arial Bold" panose="020B0704020202020204" pitchFamily="34" charset="0"/>
                        <a:cs typeface="Arial Bold" panose="020B0704020202020204" pitchFamily="34" charset="0"/>
                      </a:endParaRPr>
                    </a:p>
                  </a:txBody>
                  <a:tcPr marL="114300" marR="114300" marT="57150" marB="57150" anchor="ctr"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189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500"/>
                        </a:lnSpc>
                      </a:pPr>
                      <a:r>
                        <a:rPr lang="en-US" sz="1800" b="0">
                          <a:solidFill>
                            <a:schemeClr val="bg2"/>
                          </a:solidFill>
                          <a:effectLst/>
                          <a:latin typeface="Arial Bold" panose="020B0704020202020204" pitchFamily="34" charset="0"/>
                          <a:cs typeface="Arial Bold" panose="020B0704020202020204" pitchFamily="34" charset="0"/>
                        </a:rPr>
                        <a:t>❌ (Requires human to spot)</a:t>
                      </a:r>
                    </a:p>
                  </a:txBody>
                  <a:tcPr marL="114300" marR="114300" marT="57150" marB="57150" anchor="ctr"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189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500"/>
                        </a:lnSpc>
                      </a:pPr>
                      <a:r>
                        <a:rPr lang="en-US" sz="1800" b="0" dirty="0">
                          <a:solidFill>
                            <a:schemeClr val="bg2"/>
                          </a:solidFill>
                          <a:effectLst/>
                          <a:latin typeface="Arial Bold" panose="020B0704020202020204" pitchFamily="34" charset="0"/>
                          <a:cs typeface="Arial Bold" panose="020B0704020202020204" pitchFamily="34" charset="0"/>
                        </a:rPr>
                        <a:t>✅ (AI detects before escalation)</a:t>
                      </a:r>
                    </a:p>
                  </a:txBody>
                  <a:tcPr marL="114300" marR="114300" marT="57150" marB="57150" anchor="ctr"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189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499213716"/>
                  </a:ext>
                </a:extLst>
              </a:tr>
              <a:tr h="846955">
                <a:tc>
                  <a:txBody>
                    <a:bodyPr/>
                    <a:lstStyle/>
                    <a:p>
                      <a:pPr>
                        <a:lnSpc>
                          <a:spcPts val="1500"/>
                        </a:lnSpc>
                      </a:pPr>
                      <a:r>
                        <a:rPr lang="en-US" sz="1800" b="1" dirty="0">
                          <a:solidFill>
                            <a:schemeClr val="bg2"/>
                          </a:solidFill>
                          <a:effectLst/>
                          <a:latin typeface="Arial Bold" panose="020B0704020202020204" pitchFamily="34" charset="0"/>
                          <a:cs typeface="Arial Bold" panose="020B0704020202020204" pitchFamily="34" charset="0"/>
                        </a:rPr>
                        <a:t>Person Tracking (across cameras)</a:t>
                      </a:r>
                      <a:endParaRPr lang="en-US" sz="1800" b="0" dirty="0">
                        <a:solidFill>
                          <a:schemeClr val="bg2"/>
                        </a:solidFill>
                        <a:effectLst/>
                        <a:latin typeface="Arial Bold" panose="020B0704020202020204" pitchFamily="34" charset="0"/>
                        <a:cs typeface="Arial Bold" panose="020B0704020202020204" pitchFamily="34" charset="0"/>
                      </a:endParaRPr>
                    </a:p>
                  </a:txBody>
                  <a:tcPr marL="114300" marR="114300" marT="57150" marB="57150" anchor="ctr"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189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500"/>
                        </a:lnSpc>
                      </a:pPr>
                      <a:r>
                        <a:rPr lang="en-US" sz="1800" b="0">
                          <a:solidFill>
                            <a:schemeClr val="bg2"/>
                          </a:solidFill>
                          <a:effectLst/>
                          <a:latin typeface="Arial Bold" panose="020B0704020202020204" pitchFamily="34" charset="0"/>
                          <a:cs typeface="Arial Bold" panose="020B0704020202020204" pitchFamily="34" charset="0"/>
                        </a:rPr>
                        <a:t>❌ (Manual, time-consuming)</a:t>
                      </a:r>
                    </a:p>
                  </a:txBody>
                  <a:tcPr marL="114300" marR="114300" marT="57150" marB="57150" anchor="ctr"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189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500"/>
                        </a:lnSpc>
                      </a:pPr>
                      <a:r>
                        <a:rPr lang="en-US" sz="1800" b="0">
                          <a:solidFill>
                            <a:schemeClr val="bg2"/>
                          </a:solidFill>
                          <a:effectLst/>
                          <a:latin typeface="Arial Bold" panose="020B0704020202020204" pitchFamily="34" charset="0"/>
                          <a:cs typeface="Arial Bold" panose="020B0704020202020204" pitchFamily="34" charset="0"/>
                        </a:rPr>
                        <a:t>✅ (Automated with Re-ID)</a:t>
                      </a:r>
                    </a:p>
                  </a:txBody>
                  <a:tcPr marL="114300" marR="114300" marT="57150" marB="57150" anchor="ctr"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189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276950401"/>
                  </a:ext>
                </a:extLst>
              </a:tr>
              <a:tr h="846955">
                <a:tc>
                  <a:txBody>
                    <a:bodyPr/>
                    <a:lstStyle/>
                    <a:p>
                      <a:pPr>
                        <a:lnSpc>
                          <a:spcPts val="1500"/>
                        </a:lnSpc>
                      </a:pPr>
                      <a:r>
                        <a:rPr lang="en-US" sz="1800" b="1" dirty="0">
                          <a:solidFill>
                            <a:schemeClr val="bg2"/>
                          </a:solidFill>
                          <a:effectLst/>
                          <a:latin typeface="Arial Bold" panose="020B0704020202020204" pitchFamily="34" charset="0"/>
                          <a:cs typeface="Arial Bold" panose="020B0704020202020204" pitchFamily="34" charset="0"/>
                        </a:rPr>
                        <a:t>Event Search</a:t>
                      </a:r>
                      <a:endParaRPr lang="en-US" sz="1800" b="0" dirty="0">
                        <a:solidFill>
                          <a:schemeClr val="bg2"/>
                        </a:solidFill>
                        <a:effectLst/>
                        <a:latin typeface="Arial Bold" panose="020B0704020202020204" pitchFamily="34" charset="0"/>
                        <a:cs typeface="Arial Bold" panose="020B0704020202020204" pitchFamily="34" charset="0"/>
                      </a:endParaRPr>
                    </a:p>
                  </a:txBody>
                  <a:tcPr marL="114300" marR="114300" marT="57150" marB="57150" anchor="ctr"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189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500"/>
                        </a:lnSpc>
                      </a:pPr>
                      <a:r>
                        <a:rPr lang="en-US" sz="1800" b="0">
                          <a:solidFill>
                            <a:schemeClr val="bg2"/>
                          </a:solidFill>
                          <a:effectLst/>
                          <a:latin typeface="Arial Bold" panose="020B0704020202020204" pitchFamily="34" charset="0"/>
                          <a:cs typeface="Arial Bold" panose="020B0704020202020204" pitchFamily="34" charset="0"/>
                        </a:rPr>
                        <a:t>❌ (Hours of rewinding)</a:t>
                      </a:r>
                    </a:p>
                  </a:txBody>
                  <a:tcPr marL="114300" marR="114300" marT="57150" marB="57150" anchor="ctr"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189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500"/>
                        </a:lnSpc>
                      </a:pPr>
                      <a:r>
                        <a:rPr lang="en-US" sz="1800" b="0" dirty="0">
                          <a:solidFill>
                            <a:schemeClr val="bg2"/>
                          </a:solidFill>
                          <a:effectLst/>
                          <a:latin typeface="Arial Bold" panose="020B0704020202020204" pitchFamily="34" charset="0"/>
                          <a:cs typeface="Arial Bold" panose="020B0704020202020204" pitchFamily="34" charset="0"/>
                        </a:rPr>
                        <a:t>✅ (Seconds via smart filters)</a:t>
                      </a:r>
                    </a:p>
                  </a:txBody>
                  <a:tcPr marL="114300" marR="114300" marT="57150" marB="57150" anchor="ctr"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189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475742774"/>
                  </a:ext>
                </a:extLst>
              </a:tr>
              <a:tr h="960319">
                <a:tc>
                  <a:txBody>
                    <a:bodyPr/>
                    <a:lstStyle/>
                    <a:p>
                      <a:pPr>
                        <a:lnSpc>
                          <a:spcPts val="1500"/>
                        </a:lnSpc>
                      </a:pPr>
                      <a:r>
                        <a:rPr lang="en-US" sz="1800" b="1" dirty="0">
                          <a:solidFill>
                            <a:schemeClr val="bg2"/>
                          </a:solidFill>
                          <a:effectLst/>
                          <a:latin typeface="Arial Bold" panose="020B0704020202020204" pitchFamily="34" charset="0"/>
                          <a:cs typeface="Arial Bold" panose="020B0704020202020204" pitchFamily="34" charset="0"/>
                        </a:rPr>
                        <a:t>AI Model</a:t>
                      </a:r>
                      <a:endParaRPr lang="en-US" sz="1800" b="0" dirty="0">
                        <a:solidFill>
                          <a:schemeClr val="bg2"/>
                        </a:solidFill>
                        <a:effectLst/>
                        <a:latin typeface="Arial Bold" panose="020B0704020202020204" pitchFamily="34" charset="0"/>
                        <a:cs typeface="Arial Bold" panose="020B0704020202020204" pitchFamily="34" charset="0"/>
                      </a:endParaRPr>
                    </a:p>
                  </a:txBody>
                  <a:tcPr marL="114300" marR="114300" marT="57150" marB="57150" anchor="ctr"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189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500"/>
                        </a:lnSpc>
                      </a:pPr>
                      <a:r>
                        <a:rPr lang="en-US" sz="1800" b="0" dirty="0">
                          <a:solidFill>
                            <a:schemeClr val="bg2"/>
                          </a:solidFill>
                          <a:effectLst/>
                          <a:latin typeface="Arial Bold" panose="020B0704020202020204" pitchFamily="34" charset="0"/>
                          <a:cs typeface="Arial Bold" panose="020B0704020202020204" pitchFamily="34" charset="0"/>
                        </a:rPr>
                        <a:t>None</a:t>
                      </a:r>
                    </a:p>
                  </a:txBody>
                  <a:tcPr marL="114300" marR="114300" marT="57150" marB="57150" anchor="ctr"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189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500"/>
                        </a:lnSpc>
                      </a:pPr>
                      <a:r>
                        <a:rPr lang="en-US" sz="1800" b="1" dirty="0">
                          <a:solidFill>
                            <a:schemeClr val="bg2"/>
                          </a:solidFill>
                          <a:effectLst/>
                          <a:latin typeface="Arial Bold" panose="020B0704020202020204" pitchFamily="34" charset="0"/>
                          <a:cs typeface="Arial Bold" panose="020B0704020202020204" pitchFamily="34" charset="0"/>
                        </a:rPr>
                        <a:t>MobileNetV2 + </a:t>
                      </a:r>
                      <a:r>
                        <a:rPr lang="en-US" sz="1800" b="1" dirty="0" err="1">
                          <a:solidFill>
                            <a:schemeClr val="bg2"/>
                          </a:solidFill>
                          <a:effectLst/>
                          <a:latin typeface="Arial Bold" panose="020B0704020202020204" pitchFamily="34" charset="0"/>
                          <a:cs typeface="Arial Bold" panose="020B0704020202020204" pitchFamily="34" charset="0"/>
                        </a:rPr>
                        <a:t>BiLSTM</a:t>
                      </a:r>
                      <a:r>
                        <a:rPr lang="en-US" sz="1800" b="0" dirty="0">
                          <a:solidFill>
                            <a:schemeClr val="bg2"/>
                          </a:solidFill>
                          <a:effectLst/>
                          <a:latin typeface="Arial Bold" panose="020B0704020202020204" pitchFamily="34" charset="0"/>
                          <a:cs typeface="Arial Bold" panose="020B0704020202020204" pitchFamily="34" charset="0"/>
                        </a:rPr>
                        <a:t> </a:t>
                      </a:r>
                      <a:br>
                        <a:rPr lang="en-US" sz="1800" b="0" dirty="0">
                          <a:solidFill>
                            <a:schemeClr val="bg2"/>
                          </a:solidFill>
                          <a:effectLst/>
                          <a:latin typeface="Arial Bold" panose="020B0704020202020204" pitchFamily="34" charset="0"/>
                          <a:cs typeface="Arial Bold" panose="020B0704020202020204" pitchFamily="34" charset="0"/>
                        </a:rPr>
                      </a:br>
                      <a:r>
                        <a:rPr lang="en-US" sz="1800" b="0" dirty="0">
                          <a:solidFill>
                            <a:schemeClr val="bg2"/>
                          </a:solidFill>
                          <a:effectLst/>
                          <a:latin typeface="Arial Bold" panose="020B0704020202020204" pitchFamily="34" charset="0"/>
                          <a:cs typeface="Arial Bold" panose="020B0704020202020204" pitchFamily="34" charset="0"/>
                        </a:rPr>
                        <a:t>(Lightweight &amp; Accurate)</a:t>
                      </a:r>
                    </a:p>
                  </a:txBody>
                  <a:tcPr marL="114300" marR="114300" marT="57150" marB="57150" anchor="ctr"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189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968748710"/>
                  </a:ext>
                </a:extLst>
              </a:tr>
              <a:tr h="846955">
                <a:tc>
                  <a:txBody>
                    <a:bodyPr/>
                    <a:lstStyle/>
                    <a:p>
                      <a:pPr>
                        <a:lnSpc>
                          <a:spcPts val="1500"/>
                        </a:lnSpc>
                      </a:pPr>
                      <a:r>
                        <a:rPr lang="en-US" sz="1800" b="1" dirty="0">
                          <a:solidFill>
                            <a:schemeClr val="bg2"/>
                          </a:solidFill>
                          <a:effectLst/>
                          <a:latin typeface="Arial Bold" panose="020B0704020202020204" pitchFamily="34" charset="0"/>
                          <a:cs typeface="Arial Bold" panose="020B0704020202020204" pitchFamily="34" charset="0"/>
                        </a:rPr>
                        <a:t>Scalability</a:t>
                      </a:r>
                      <a:endParaRPr lang="en-US" sz="1800" b="0" dirty="0">
                        <a:solidFill>
                          <a:schemeClr val="bg2"/>
                        </a:solidFill>
                        <a:effectLst/>
                        <a:latin typeface="Arial Bold" panose="020B0704020202020204" pitchFamily="34" charset="0"/>
                        <a:cs typeface="Arial Bold" panose="020B0704020202020204" pitchFamily="34" charset="0"/>
                      </a:endParaRPr>
                    </a:p>
                  </a:txBody>
                  <a:tcPr marL="114300" marR="114300" marT="57150" marB="57150" anchor="ctr"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189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500"/>
                        </a:lnSpc>
                      </a:pPr>
                      <a:r>
                        <a:rPr lang="en-US" sz="1800" b="0">
                          <a:solidFill>
                            <a:schemeClr val="bg2"/>
                          </a:solidFill>
                          <a:effectLst/>
                          <a:latin typeface="Arial Bold" panose="020B0704020202020204" pitchFamily="34" charset="0"/>
                          <a:cs typeface="Arial Bold" panose="020B0704020202020204" pitchFamily="34" charset="0"/>
                        </a:rPr>
                        <a:t>Limited by human operators</a:t>
                      </a:r>
                    </a:p>
                  </a:txBody>
                  <a:tcPr marL="114300" marR="114300" marT="57150" marB="57150" anchor="ctr"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189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500"/>
                        </a:lnSpc>
                      </a:pPr>
                      <a:r>
                        <a:rPr lang="en-US" sz="1800" b="0" dirty="0">
                          <a:solidFill>
                            <a:schemeClr val="bg2"/>
                          </a:solidFill>
                          <a:effectLst/>
                          <a:latin typeface="Arial Bold" panose="020B0704020202020204" pitchFamily="34" charset="0"/>
                          <a:cs typeface="Arial Bold" panose="020B0704020202020204" pitchFamily="34" charset="0"/>
                        </a:rPr>
                        <a:t>Highly Scalable (Cloud-based)</a:t>
                      </a:r>
                    </a:p>
                  </a:txBody>
                  <a:tcPr marL="114300" marR="114300" marT="57150" marB="57150" anchor="ctr"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189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929759515"/>
                  </a:ext>
                </a:extLst>
              </a:tr>
            </a:tbl>
          </a:graphicData>
        </a:graphic>
      </p:graphicFrame>
      <p:sp>
        <p:nvSpPr>
          <p:cNvPr id="38" name="TextBox 34">
            <a:extLst>
              <a:ext uri="{FF2B5EF4-FFF2-40B4-BE49-F238E27FC236}">
                <a16:creationId xmlns:a16="http://schemas.microsoft.com/office/drawing/2014/main" id="{B3D7E57F-AEA9-60BD-5694-7337B0B97D3D}"/>
              </a:ext>
            </a:extLst>
          </p:cNvPr>
          <p:cNvSpPr txBox="1"/>
          <p:nvPr/>
        </p:nvSpPr>
        <p:spPr>
          <a:xfrm>
            <a:off x="7881878" y="960286"/>
            <a:ext cx="2824408" cy="11079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fontAlgn="base"/>
            <a:r>
              <a:rPr lang="en-US" sz="3600" dirty="0">
                <a:solidFill>
                  <a:schemeClr val="bg2"/>
                </a:solidFill>
                <a:latin typeface="Arial Bold" panose="020B0704020202020204" pitchFamily="34" charset="0"/>
                <a:cs typeface="Arial Bold" panose="020B0704020202020204" pitchFamily="34" charset="0"/>
              </a:rPr>
              <a:t>Competitive Advantage</a:t>
            </a:r>
            <a:endParaRPr kumimoji="0" lang="en-US" sz="6000" b="1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Arial Bold" panose="020B0704020202020204" pitchFamily="34" charset="0"/>
              <a:cs typeface="Arial Bold" panose="020B0704020202020204" pitchFamily="34" charset="0"/>
            </a:endParaRPr>
          </a:p>
        </p:txBody>
      </p:sp>
      <p:sp>
        <p:nvSpPr>
          <p:cNvPr id="40" name="Freeform 15">
            <a:extLst>
              <a:ext uri="{FF2B5EF4-FFF2-40B4-BE49-F238E27FC236}">
                <a16:creationId xmlns:a16="http://schemas.microsoft.com/office/drawing/2014/main" id="{577996DB-6289-682D-C6FB-FE6DA9BC6484}"/>
              </a:ext>
            </a:extLst>
          </p:cNvPr>
          <p:cNvSpPr/>
          <p:nvPr/>
        </p:nvSpPr>
        <p:spPr>
          <a:xfrm>
            <a:off x="7042894" y="-3145659"/>
            <a:ext cx="4202211" cy="6003158"/>
          </a:xfrm>
          <a:custGeom>
            <a:avLst/>
            <a:gdLst/>
            <a:ahLst/>
            <a:cxnLst/>
            <a:rect l="l" t="t" r="r" b="b"/>
            <a:pathLst>
              <a:path w="4445000" h="6350000">
                <a:moveTo>
                  <a:pt x="2222500" y="6350000"/>
                </a:moveTo>
                <a:cubicBezTo>
                  <a:pt x="995680" y="6350000"/>
                  <a:pt x="0" y="5354320"/>
                  <a:pt x="0" y="4127500"/>
                </a:cubicBezTo>
                <a:lnTo>
                  <a:pt x="0" y="2222500"/>
                </a:lnTo>
                <a:cubicBezTo>
                  <a:pt x="0" y="995680"/>
                  <a:pt x="995680" y="0"/>
                  <a:pt x="2222500" y="0"/>
                </a:cubicBezTo>
                <a:cubicBezTo>
                  <a:pt x="3449320" y="0"/>
                  <a:pt x="4445000" y="995680"/>
                  <a:pt x="4445000" y="2222500"/>
                </a:cubicBezTo>
                <a:lnTo>
                  <a:pt x="4445000" y="4127500"/>
                </a:lnTo>
                <a:cubicBezTo>
                  <a:pt x="4445000" y="5354320"/>
                  <a:pt x="3449320" y="6350000"/>
                  <a:pt x="2222500" y="6350000"/>
                </a:cubicBezTo>
                <a:close/>
              </a:path>
            </a:pathLst>
          </a:custGeom>
          <a:blipFill>
            <a:blip r:embed="rId4"/>
            <a:stretch>
              <a:fillRect l="-201730" r="-201730"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44" name="Group 12">
            <a:extLst>
              <a:ext uri="{FF2B5EF4-FFF2-40B4-BE49-F238E27FC236}">
                <a16:creationId xmlns:a16="http://schemas.microsoft.com/office/drawing/2014/main" id="{34942B46-2979-78B9-45BD-F05DAB172B31}"/>
              </a:ext>
            </a:extLst>
          </p:cNvPr>
          <p:cNvGrpSpPr/>
          <p:nvPr/>
        </p:nvGrpSpPr>
        <p:grpSpPr>
          <a:xfrm rot="-851681">
            <a:off x="808966" y="7541919"/>
            <a:ext cx="21825170" cy="18180272"/>
            <a:chOff x="0" y="0"/>
            <a:chExt cx="5748193" cy="4788220"/>
          </a:xfrm>
        </p:grpSpPr>
        <p:sp>
          <p:nvSpPr>
            <p:cNvPr id="45" name="Freeform 13">
              <a:extLst>
                <a:ext uri="{FF2B5EF4-FFF2-40B4-BE49-F238E27FC236}">
                  <a16:creationId xmlns:a16="http://schemas.microsoft.com/office/drawing/2014/main" id="{AB906762-27E2-E4F6-0694-70DC23B01FFA}"/>
                </a:ext>
              </a:extLst>
            </p:cNvPr>
            <p:cNvSpPr/>
            <p:nvPr/>
          </p:nvSpPr>
          <p:spPr>
            <a:xfrm>
              <a:off x="0" y="0"/>
              <a:ext cx="5748193" cy="4788220"/>
            </a:xfrm>
            <a:custGeom>
              <a:avLst/>
              <a:gdLst/>
              <a:ahLst/>
              <a:cxnLst/>
              <a:rect l="l" t="t" r="r" b="b"/>
              <a:pathLst>
                <a:path w="5748193" h="4788220">
                  <a:moveTo>
                    <a:pt x="0" y="0"/>
                  </a:moveTo>
                  <a:lnTo>
                    <a:pt x="5748193" y="0"/>
                  </a:lnTo>
                  <a:lnTo>
                    <a:pt x="5748193" y="4788220"/>
                  </a:lnTo>
                  <a:lnTo>
                    <a:pt x="0" y="4788220"/>
                  </a:lnTo>
                  <a:close/>
                </a:path>
              </a:pathLst>
            </a:custGeom>
            <a:gradFill rotWithShape="1">
              <a:gsLst>
                <a:gs pos="0">
                  <a:srgbClr val="27DDDF">
                    <a:alpha val="0"/>
                  </a:srgbClr>
                </a:gs>
                <a:gs pos="100000">
                  <a:srgbClr val="27DDDF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TextBox 14">
              <a:extLst>
                <a:ext uri="{FF2B5EF4-FFF2-40B4-BE49-F238E27FC236}">
                  <a16:creationId xmlns:a16="http://schemas.microsoft.com/office/drawing/2014/main" id="{E1FC6D97-104B-F7A3-7EAC-407E998548F5}"/>
                </a:ext>
              </a:extLst>
            </p:cNvPr>
            <p:cNvSpPr txBox="1"/>
            <p:nvPr/>
          </p:nvSpPr>
          <p:spPr>
            <a:xfrm>
              <a:off x="0" y="19050"/>
              <a:ext cx="5748193" cy="47691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87"/>
                </a:lnSpc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6785315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5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 rot="374770">
            <a:off x="-1357101" y="6387937"/>
            <a:ext cx="20251759" cy="18180272"/>
            <a:chOff x="0" y="0"/>
            <a:chExt cx="5333797" cy="478822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333797" cy="4788220"/>
            </a:xfrm>
            <a:custGeom>
              <a:avLst/>
              <a:gdLst/>
              <a:ahLst/>
              <a:cxnLst/>
              <a:rect l="l" t="t" r="r" b="b"/>
              <a:pathLst>
                <a:path w="5333797" h="4788220">
                  <a:moveTo>
                    <a:pt x="0" y="0"/>
                  </a:moveTo>
                  <a:lnTo>
                    <a:pt x="5333797" y="0"/>
                  </a:lnTo>
                  <a:lnTo>
                    <a:pt x="5333797" y="4788220"/>
                  </a:lnTo>
                  <a:lnTo>
                    <a:pt x="0" y="4788220"/>
                  </a:lnTo>
                  <a:close/>
                </a:path>
              </a:pathLst>
            </a:custGeom>
            <a:gradFill rotWithShape="1">
              <a:gsLst>
                <a:gs pos="0">
                  <a:srgbClr val="27DDDF">
                    <a:alpha val="0"/>
                  </a:srgbClr>
                </a:gs>
                <a:gs pos="100000">
                  <a:srgbClr val="27DDDF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9050"/>
              <a:ext cx="5333797" cy="47691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87"/>
                </a:lnSpc>
              </a:pPr>
              <a:endParaRPr/>
            </a:p>
          </p:txBody>
        </p:sp>
      </p:grpSp>
      <p:sp>
        <p:nvSpPr>
          <p:cNvPr id="29" name="Freeform 2">
            <a:extLst>
              <a:ext uri="{FF2B5EF4-FFF2-40B4-BE49-F238E27FC236}">
                <a16:creationId xmlns:a16="http://schemas.microsoft.com/office/drawing/2014/main" id="{63217E25-C145-E5E2-F29D-635C34B8CCBC}"/>
              </a:ext>
            </a:extLst>
          </p:cNvPr>
          <p:cNvSpPr/>
          <p:nvPr/>
        </p:nvSpPr>
        <p:spPr>
          <a:xfrm>
            <a:off x="1074577" y="845799"/>
            <a:ext cx="499539" cy="503199"/>
          </a:xfrm>
          <a:custGeom>
            <a:avLst/>
            <a:gdLst/>
            <a:ahLst/>
            <a:cxnLst/>
            <a:rect l="l" t="t" r="r" b="b"/>
            <a:pathLst>
              <a:path w="499539" h="503199">
                <a:moveTo>
                  <a:pt x="0" y="0"/>
                </a:moveTo>
                <a:lnTo>
                  <a:pt x="499540" y="0"/>
                </a:lnTo>
                <a:lnTo>
                  <a:pt x="499540" y="503199"/>
                </a:lnTo>
                <a:lnTo>
                  <a:pt x="0" y="5031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0" name="Freeform 2">
            <a:extLst>
              <a:ext uri="{FF2B5EF4-FFF2-40B4-BE49-F238E27FC236}">
                <a16:creationId xmlns:a16="http://schemas.microsoft.com/office/drawing/2014/main" id="{0EE7D7BD-9D87-11EA-8C91-97B4CBDCE330}"/>
              </a:ext>
            </a:extLst>
          </p:cNvPr>
          <p:cNvSpPr/>
          <p:nvPr/>
        </p:nvSpPr>
        <p:spPr>
          <a:xfrm>
            <a:off x="1074577" y="845799"/>
            <a:ext cx="499539" cy="503199"/>
          </a:xfrm>
          <a:custGeom>
            <a:avLst/>
            <a:gdLst/>
            <a:ahLst/>
            <a:cxnLst/>
            <a:rect l="l" t="t" r="r" b="b"/>
            <a:pathLst>
              <a:path w="499539" h="503199">
                <a:moveTo>
                  <a:pt x="0" y="0"/>
                </a:moveTo>
                <a:lnTo>
                  <a:pt x="499540" y="0"/>
                </a:lnTo>
                <a:lnTo>
                  <a:pt x="499540" y="503199"/>
                </a:lnTo>
                <a:lnTo>
                  <a:pt x="0" y="5031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1" name="TextBox 24">
            <a:extLst>
              <a:ext uri="{FF2B5EF4-FFF2-40B4-BE49-F238E27FC236}">
                <a16:creationId xmlns:a16="http://schemas.microsoft.com/office/drawing/2014/main" id="{83C0498E-8604-304B-0BC1-5D102159E34A}"/>
              </a:ext>
            </a:extLst>
          </p:cNvPr>
          <p:cNvSpPr txBox="1"/>
          <p:nvPr/>
        </p:nvSpPr>
        <p:spPr>
          <a:xfrm>
            <a:off x="1795032" y="930452"/>
            <a:ext cx="1823801" cy="2949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267"/>
              </a:lnSpc>
            </a:pPr>
            <a:r>
              <a:rPr lang="en-US" sz="2400" b="1" dirty="0" err="1">
                <a:solidFill>
                  <a:schemeClr val="bg2"/>
                </a:solidFill>
                <a:latin typeface="Arial Bold" panose="020B0704020202020204" pitchFamily="34" charset="0"/>
                <a:cs typeface="Arial Bold" panose="020B0704020202020204" pitchFamily="34" charset="0"/>
              </a:rPr>
              <a:t>VioDetect</a:t>
            </a:r>
            <a:r>
              <a:rPr lang="en-US" sz="2400" b="1" dirty="0">
                <a:solidFill>
                  <a:schemeClr val="bg2"/>
                </a:solidFill>
                <a:latin typeface="Arial Bold" panose="020B0704020202020204" pitchFamily="34" charset="0"/>
                <a:cs typeface="Arial Bold" panose="020B0704020202020204" pitchFamily="34" charset="0"/>
              </a:rPr>
              <a:t> AI</a:t>
            </a:r>
            <a:endParaRPr lang="en-US" sz="3200" b="1" spc="-41" dirty="0">
              <a:solidFill>
                <a:schemeClr val="bg2"/>
              </a:solidFill>
              <a:latin typeface="Arial Bold" panose="020B0704020202020204" pitchFamily="34" charset="0"/>
              <a:ea typeface="Arial Bold"/>
              <a:cs typeface="Arial Bold" panose="020B0704020202020204" pitchFamily="34" charset="0"/>
              <a:sym typeface="Arial Bold"/>
            </a:endParaRPr>
          </a:p>
        </p:txBody>
      </p:sp>
      <p:graphicFrame>
        <p:nvGraphicFramePr>
          <p:cNvPr id="18" name="Diagram 17">
            <a:extLst>
              <a:ext uri="{FF2B5EF4-FFF2-40B4-BE49-F238E27FC236}">
                <a16:creationId xmlns:a16="http://schemas.microsoft.com/office/drawing/2014/main" id="{2772F106-6F3A-1E74-6FC3-6927E2B36FE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66241726"/>
              </p:ext>
            </p:extLst>
          </p:nvPr>
        </p:nvGraphicFramePr>
        <p:xfrm>
          <a:off x="6096000" y="3467100"/>
          <a:ext cx="4545081" cy="12744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19" name="Diagram 18">
            <a:extLst>
              <a:ext uri="{FF2B5EF4-FFF2-40B4-BE49-F238E27FC236}">
                <a16:creationId xmlns:a16="http://schemas.microsoft.com/office/drawing/2014/main" id="{F69471DE-64E3-DE8A-AC3D-87977657EE0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83805316"/>
              </p:ext>
            </p:extLst>
          </p:nvPr>
        </p:nvGraphicFramePr>
        <p:xfrm>
          <a:off x="6277024" y="7364352"/>
          <a:ext cx="4545081" cy="12744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graphicFrame>
        <p:nvGraphicFramePr>
          <p:cNvPr id="20" name="Diagram 19">
            <a:extLst>
              <a:ext uri="{FF2B5EF4-FFF2-40B4-BE49-F238E27FC236}">
                <a16:creationId xmlns:a16="http://schemas.microsoft.com/office/drawing/2014/main" id="{CAF7EB8B-D877-8978-E0A5-AE26140B3A5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56870540"/>
              </p:ext>
            </p:extLst>
          </p:nvPr>
        </p:nvGraphicFramePr>
        <p:xfrm>
          <a:off x="6186512" y="5421329"/>
          <a:ext cx="4545081" cy="12744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4" r:lo="rId15" r:qs="rId16" r:cs="rId17"/>
          </a:graphicData>
        </a:graphic>
      </p:graphicFrame>
      <p:grpSp>
        <p:nvGrpSpPr>
          <p:cNvPr id="21" name="Group 9">
            <a:extLst>
              <a:ext uri="{FF2B5EF4-FFF2-40B4-BE49-F238E27FC236}">
                <a16:creationId xmlns:a16="http://schemas.microsoft.com/office/drawing/2014/main" id="{1277E537-68F8-1067-36CA-F1E0BA10BD71}"/>
              </a:ext>
            </a:extLst>
          </p:cNvPr>
          <p:cNvGrpSpPr/>
          <p:nvPr/>
        </p:nvGrpSpPr>
        <p:grpSpPr>
          <a:xfrm>
            <a:off x="4666056" y="795000"/>
            <a:ext cx="8955888" cy="1688300"/>
            <a:chOff x="0" y="0"/>
            <a:chExt cx="2741709" cy="694817"/>
          </a:xfrm>
        </p:grpSpPr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3ADC3E57-1508-45CB-274D-FD8715AB1734}"/>
                </a:ext>
              </a:extLst>
            </p:cNvPr>
            <p:cNvSpPr/>
            <p:nvPr/>
          </p:nvSpPr>
          <p:spPr>
            <a:xfrm>
              <a:off x="0" y="0"/>
              <a:ext cx="2741709" cy="694817"/>
            </a:xfrm>
            <a:custGeom>
              <a:avLst/>
              <a:gdLst/>
              <a:ahLst/>
              <a:cxnLst/>
              <a:rect l="l" t="t" r="r" b="b"/>
              <a:pathLst>
                <a:path w="2741709" h="694817">
                  <a:moveTo>
                    <a:pt x="26030" y="0"/>
                  </a:moveTo>
                  <a:lnTo>
                    <a:pt x="2715679" y="0"/>
                  </a:lnTo>
                  <a:cubicBezTo>
                    <a:pt x="2722583" y="0"/>
                    <a:pt x="2729204" y="2742"/>
                    <a:pt x="2734085" y="7624"/>
                  </a:cubicBezTo>
                  <a:cubicBezTo>
                    <a:pt x="2738967" y="12505"/>
                    <a:pt x="2741709" y="19126"/>
                    <a:pt x="2741709" y="26030"/>
                  </a:cubicBezTo>
                  <a:lnTo>
                    <a:pt x="2741709" y="668787"/>
                  </a:lnTo>
                  <a:cubicBezTo>
                    <a:pt x="2741709" y="683163"/>
                    <a:pt x="2730055" y="694817"/>
                    <a:pt x="2715679" y="694817"/>
                  </a:cubicBezTo>
                  <a:lnTo>
                    <a:pt x="26030" y="694817"/>
                  </a:lnTo>
                  <a:cubicBezTo>
                    <a:pt x="19126" y="694817"/>
                    <a:pt x="12505" y="692075"/>
                    <a:pt x="7624" y="687193"/>
                  </a:cubicBezTo>
                  <a:cubicBezTo>
                    <a:pt x="2742" y="682312"/>
                    <a:pt x="0" y="675691"/>
                    <a:pt x="0" y="668787"/>
                  </a:cubicBezTo>
                  <a:lnTo>
                    <a:pt x="0" y="26030"/>
                  </a:lnTo>
                  <a:cubicBezTo>
                    <a:pt x="0" y="11654"/>
                    <a:pt x="11654" y="0"/>
                    <a:pt x="2603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C4A5B">
                    <a:alpha val="100000"/>
                  </a:srgbClr>
                </a:gs>
                <a:gs pos="100000">
                  <a:srgbClr val="27DDDF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" name="TextBox 11">
              <a:extLst>
                <a:ext uri="{FF2B5EF4-FFF2-40B4-BE49-F238E27FC236}">
                  <a16:creationId xmlns:a16="http://schemas.microsoft.com/office/drawing/2014/main" id="{212655C3-3963-1E71-93E0-27D28EB43C84}"/>
                </a:ext>
              </a:extLst>
            </p:cNvPr>
            <p:cNvSpPr txBox="1"/>
            <p:nvPr/>
          </p:nvSpPr>
          <p:spPr>
            <a:xfrm>
              <a:off x="0" y="19050"/>
              <a:ext cx="2741709" cy="6757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l" defTabSz="914400" rtl="0" eaLnBrk="1" fontAlgn="auto" latinLnBrk="0" hangingPunct="1">
                <a:lnSpc>
                  <a:spcPts val="1387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4" name="TextBox 24">
            <a:extLst>
              <a:ext uri="{FF2B5EF4-FFF2-40B4-BE49-F238E27FC236}">
                <a16:creationId xmlns:a16="http://schemas.microsoft.com/office/drawing/2014/main" id="{7DEC0DA7-155F-1A50-1512-8E639E5AE150}"/>
              </a:ext>
            </a:extLst>
          </p:cNvPr>
          <p:cNvSpPr txBox="1"/>
          <p:nvPr/>
        </p:nvSpPr>
        <p:spPr>
          <a:xfrm>
            <a:off x="5640054" y="1373922"/>
            <a:ext cx="6859545" cy="6831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ts val="5092"/>
              </a:lnSpc>
            </a:pPr>
            <a:r>
              <a:rPr lang="en-US" sz="6600" dirty="0">
                <a:solidFill>
                  <a:schemeClr val="bg2"/>
                </a:solidFill>
                <a:latin typeface="Arial Bold" panose="020B0704020202020204" pitchFamily="34" charset="0"/>
                <a:cs typeface="Arial Bold" panose="020B0704020202020204" pitchFamily="34" charset="0"/>
              </a:rPr>
              <a:t>Target Audience</a:t>
            </a:r>
            <a:endParaRPr kumimoji="0" lang="en-US" sz="6000" i="0" u="none" strike="noStrike" kern="1200" cap="none" spc="-205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Arial Bold" panose="020B0704020202020204" pitchFamily="34" charset="0"/>
              <a:ea typeface="Arial Bold"/>
              <a:cs typeface="Arial Bold" panose="020B0704020202020204" pitchFamily="34" charset="0"/>
              <a:sym typeface="Arial Bold"/>
            </a:endParaRPr>
          </a:p>
        </p:txBody>
      </p:sp>
    </p:spTree>
    <p:extLst>
      <p:ext uri="{BB962C8B-B14F-4D97-AF65-F5344CB8AC3E}">
        <p14:creationId xmlns:p14="http://schemas.microsoft.com/office/powerpoint/2010/main" val="2625244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8" grpId="0">
        <p:bldAsOne/>
      </p:bldGraphic>
      <p:bldGraphic spid="19" grpId="0">
        <p:bldAsOne/>
      </p:bldGraphic>
      <p:bldGraphic spid="20" grpId="0">
        <p:bldAsOne/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5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74577" y="845799"/>
            <a:ext cx="499539" cy="503199"/>
          </a:xfrm>
          <a:custGeom>
            <a:avLst/>
            <a:gdLst/>
            <a:ahLst/>
            <a:cxnLst/>
            <a:rect l="l" t="t" r="r" b="b"/>
            <a:pathLst>
              <a:path w="499539" h="503199">
                <a:moveTo>
                  <a:pt x="0" y="0"/>
                </a:moveTo>
                <a:lnTo>
                  <a:pt x="499540" y="0"/>
                </a:lnTo>
                <a:lnTo>
                  <a:pt x="499540" y="503199"/>
                </a:lnTo>
                <a:lnTo>
                  <a:pt x="0" y="5031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7142333" y="4167762"/>
            <a:ext cx="4003334" cy="615305"/>
            <a:chOff x="0" y="-38100"/>
            <a:chExt cx="2892032" cy="444500"/>
          </a:xfrm>
        </p:grpSpPr>
        <p:sp>
          <p:nvSpPr>
            <p:cNvPr id="7" name="Freeform 7"/>
            <p:cNvSpPr/>
            <p:nvPr/>
          </p:nvSpPr>
          <p:spPr>
            <a:xfrm>
              <a:off x="0" y="-14858"/>
              <a:ext cx="2290737" cy="406400"/>
            </a:xfrm>
            <a:custGeom>
              <a:avLst/>
              <a:gdLst/>
              <a:ahLst/>
              <a:cxnLst/>
              <a:rect l="l" t="t" r="r" b="b"/>
              <a:pathLst>
                <a:path w="2892032" h="406400">
                  <a:moveTo>
                    <a:pt x="2688832" y="0"/>
                  </a:moveTo>
                  <a:cubicBezTo>
                    <a:pt x="2801057" y="0"/>
                    <a:pt x="2892032" y="90976"/>
                    <a:pt x="2892032" y="203200"/>
                  </a:cubicBezTo>
                  <a:cubicBezTo>
                    <a:pt x="2892032" y="315424"/>
                    <a:pt x="2801057" y="406400"/>
                    <a:pt x="2688832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2892032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0" y="7724775"/>
            <a:ext cx="18288000" cy="6686550"/>
            <a:chOff x="0" y="0"/>
            <a:chExt cx="4816593" cy="176106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816592" cy="1761067"/>
            </a:xfrm>
            <a:custGeom>
              <a:avLst/>
              <a:gdLst/>
              <a:ahLst/>
              <a:cxnLst/>
              <a:rect l="l" t="t" r="r" b="b"/>
              <a:pathLst>
                <a:path w="4816592" h="1761067">
                  <a:moveTo>
                    <a:pt x="0" y="0"/>
                  </a:moveTo>
                  <a:lnTo>
                    <a:pt x="4816592" y="0"/>
                  </a:lnTo>
                  <a:lnTo>
                    <a:pt x="4816592" y="1761067"/>
                  </a:lnTo>
                  <a:lnTo>
                    <a:pt x="0" y="1761067"/>
                  </a:lnTo>
                  <a:close/>
                </a:path>
              </a:pathLst>
            </a:custGeom>
            <a:gradFill rotWithShape="1">
              <a:gsLst>
                <a:gs pos="0">
                  <a:srgbClr val="2D2E34">
                    <a:alpha val="0"/>
                  </a:srgbClr>
                </a:gs>
                <a:gs pos="100000">
                  <a:srgbClr val="2D2E34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19050"/>
              <a:ext cx="4816593" cy="17420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87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2054482" y="5463887"/>
            <a:ext cx="2546867" cy="3444543"/>
            <a:chOff x="0" y="0"/>
            <a:chExt cx="670780" cy="90720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70780" cy="907205"/>
            </a:xfrm>
            <a:custGeom>
              <a:avLst/>
              <a:gdLst/>
              <a:ahLst/>
              <a:cxnLst/>
              <a:rect l="l" t="t" r="r" b="b"/>
              <a:pathLst>
                <a:path w="670780" h="907205">
                  <a:moveTo>
                    <a:pt x="85114" y="0"/>
                  </a:moveTo>
                  <a:lnTo>
                    <a:pt x="585666" y="0"/>
                  </a:lnTo>
                  <a:cubicBezTo>
                    <a:pt x="632673" y="0"/>
                    <a:pt x="670780" y="38107"/>
                    <a:pt x="670780" y="85114"/>
                  </a:cubicBezTo>
                  <a:lnTo>
                    <a:pt x="670780" y="822091"/>
                  </a:lnTo>
                  <a:cubicBezTo>
                    <a:pt x="670780" y="869098"/>
                    <a:pt x="632673" y="907205"/>
                    <a:pt x="585666" y="907205"/>
                  </a:cubicBezTo>
                  <a:lnTo>
                    <a:pt x="85114" y="907205"/>
                  </a:lnTo>
                  <a:cubicBezTo>
                    <a:pt x="38107" y="907205"/>
                    <a:pt x="0" y="869098"/>
                    <a:pt x="0" y="822091"/>
                  </a:cubicBezTo>
                  <a:lnTo>
                    <a:pt x="0" y="85114"/>
                  </a:lnTo>
                  <a:cubicBezTo>
                    <a:pt x="0" y="38107"/>
                    <a:pt x="38107" y="0"/>
                    <a:pt x="8511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C4A5B">
                    <a:alpha val="100000"/>
                  </a:srgbClr>
                </a:gs>
                <a:gs pos="100000">
                  <a:srgbClr val="27DDDF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19050"/>
              <a:ext cx="670780" cy="8881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87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4911865" y="5463887"/>
            <a:ext cx="2546867" cy="3444543"/>
            <a:chOff x="0" y="0"/>
            <a:chExt cx="670780" cy="907205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70780" cy="907205"/>
            </a:xfrm>
            <a:custGeom>
              <a:avLst/>
              <a:gdLst/>
              <a:ahLst/>
              <a:cxnLst/>
              <a:rect l="l" t="t" r="r" b="b"/>
              <a:pathLst>
                <a:path w="670780" h="907205">
                  <a:moveTo>
                    <a:pt x="85114" y="0"/>
                  </a:moveTo>
                  <a:lnTo>
                    <a:pt x="585666" y="0"/>
                  </a:lnTo>
                  <a:cubicBezTo>
                    <a:pt x="632673" y="0"/>
                    <a:pt x="670780" y="38107"/>
                    <a:pt x="670780" y="85114"/>
                  </a:cubicBezTo>
                  <a:lnTo>
                    <a:pt x="670780" y="822091"/>
                  </a:lnTo>
                  <a:cubicBezTo>
                    <a:pt x="670780" y="869098"/>
                    <a:pt x="632673" y="907205"/>
                    <a:pt x="585666" y="907205"/>
                  </a:cubicBezTo>
                  <a:lnTo>
                    <a:pt x="85114" y="907205"/>
                  </a:lnTo>
                  <a:cubicBezTo>
                    <a:pt x="38107" y="907205"/>
                    <a:pt x="0" y="869098"/>
                    <a:pt x="0" y="822091"/>
                  </a:cubicBezTo>
                  <a:lnTo>
                    <a:pt x="0" y="85114"/>
                  </a:lnTo>
                  <a:cubicBezTo>
                    <a:pt x="0" y="38107"/>
                    <a:pt x="38107" y="0"/>
                    <a:pt x="85114" y="0"/>
                  </a:cubicBezTo>
                  <a:close/>
                </a:path>
              </a:pathLst>
            </a:custGeom>
            <a:solidFill>
              <a:srgbClr val="202127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19050"/>
              <a:ext cx="670780" cy="8881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87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7766450" y="5463887"/>
            <a:ext cx="2546867" cy="3444543"/>
            <a:chOff x="0" y="0"/>
            <a:chExt cx="670780" cy="907205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670780" cy="907205"/>
            </a:xfrm>
            <a:custGeom>
              <a:avLst/>
              <a:gdLst/>
              <a:ahLst/>
              <a:cxnLst/>
              <a:rect l="l" t="t" r="r" b="b"/>
              <a:pathLst>
                <a:path w="670780" h="907205">
                  <a:moveTo>
                    <a:pt x="85114" y="0"/>
                  </a:moveTo>
                  <a:lnTo>
                    <a:pt x="585666" y="0"/>
                  </a:lnTo>
                  <a:cubicBezTo>
                    <a:pt x="632673" y="0"/>
                    <a:pt x="670780" y="38107"/>
                    <a:pt x="670780" y="85114"/>
                  </a:cubicBezTo>
                  <a:lnTo>
                    <a:pt x="670780" y="822091"/>
                  </a:lnTo>
                  <a:cubicBezTo>
                    <a:pt x="670780" y="869098"/>
                    <a:pt x="632673" y="907205"/>
                    <a:pt x="585666" y="907205"/>
                  </a:cubicBezTo>
                  <a:lnTo>
                    <a:pt x="85114" y="907205"/>
                  </a:lnTo>
                  <a:cubicBezTo>
                    <a:pt x="38107" y="907205"/>
                    <a:pt x="0" y="869098"/>
                    <a:pt x="0" y="822091"/>
                  </a:cubicBezTo>
                  <a:lnTo>
                    <a:pt x="0" y="85114"/>
                  </a:lnTo>
                  <a:cubicBezTo>
                    <a:pt x="0" y="38107"/>
                    <a:pt x="38107" y="0"/>
                    <a:pt x="85114" y="0"/>
                  </a:cubicBezTo>
                  <a:close/>
                </a:path>
              </a:pathLst>
            </a:custGeom>
            <a:solidFill>
              <a:srgbClr val="202127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19050"/>
              <a:ext cx="670780" cy="8881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87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0621036" y="5463887"/>
            <a:ext cx="2546867" cy="3444543"/>
            <a:chOff x="0" y="0"/>
            <a:chExt cx="670780" cy="907205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70780" cy="907205"/>
            </a:xfrm>
            <a:custGeom>
              <a:avLst/>
              <a:gdLst/>
              <a:ahLst/>
              <a:cxnLst/>
              <a:rect l="l" t="t" r="r" b="b"/>
              <a:pathLst>
                <a:path w="670780" h="907205">
                  <a:moveTo>
                    <a:pt x="85114" y="0"/>
                  </a:moveTo>
                  <a:lnTo>
                    <a:pt x="585666" y="0"/>
                  </a:lnTo>
                  <a:cubicBezTo>
                    <a:pt x="632673" y="0"/>
                    <a:pt x="670780" y="38107"/>
                    <a:pt x="670780" y="85114"/>
                  </a:cubicBezTo>
                  <a:lnTo>
                    <a:pt x="670780" y="822091"/>
                  </a:lnTo>
                  <a:cubicBezTo>
                    <a:pt x="670780" y="869098"/>
                    <a:pt x="632673" y="907205"/>
                    <a:pt x="585666" y="907205"/>
                  </a:cubicBezTo>
                  <a:lnTo>
                    <a:pt x="85114" y="907205"/>
                  </a:lnTo>
                  <a:cubicBezTo>
                    <a:pt x="38107" y="907205"/>
                    <a:pt x="0" y="869098"/>
                    <a:pt x="0" y="822091"/>
                  </a:cubicBezTo>
                  <a:lnTo>
                    <a:pt x="0" y="85114"/>
                  </a:lnTo>
                  <a:cubicBezTo>
                    <a:pt x="0" y="38107"/>
                    <a:pt x="38107" y="0"/>
                    <a:pt x="85114" y="0"/>
                  </a:cubicBezTo>
                  <a:close/>
                </a:path>
              </a:pathLst>
            </a:custGeom>
            <a:solidFill>
              <a:srgbClr val="202127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19050"/>
              <a:ext cx="670780" cy="8881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87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3475621" y="5463887"/>
            <a:ext cx="2546867" cy="3444543"/>
            <a:chOff x="0" y="0"/>
            <a:chExt cx="670780" cy="907205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670780" cy="907205"/>
            </a:xfrm>
            <a:custGeom>
              <a:avLst/>
              <a:gdLst/>
              <a:ahLst/>
              <a:cxnLst/>
              <a:rect l="l" t="t" r="r" b="b"/>
              <a:pathLst>
                <a:path w="670780" h="907205">
                  <a:moveTo>
                    <a:pt x="85114" y="0"/>
                  </a:moveTo>
                  <a:lnTo>
                    <a:pt x="585666" y="0"/>
                  </a:lnTo>
                  <a:cubicBezTo>
                    <a:pt x="632673" y="0"/>
                    <a:pt x="670780" y="38107"/>
                    <a:pt x="670780" y="85114"/>
                  </a:cubicBezTo>
                  <a:lnTo>
                    <a:pt x="670780" y="822091"/>
                  </a:lnTo>
                  <a:cubicBezTo>
                    <a:pt x="670780" y="869098"/>
                    <a:pt x="632673" y="907205"/>
                    <a:pt x="585666" y="907205"/>
                  </a:cubicBezTo>
                  <a:lnTo>
                    <a:pt x="85114" y="907205"/>
                  </a:lnTo>
                  <a:cubicBezTo>
                    <a:pt x="38107" y="907205"/>
                    <a:pt x="0" y="869098"/>
                    <a:pt x="0" y="822091"/>
                  </a:cubicBezTo>
                  <a:lnTo>
                    <a:pt x="0" y="85114"/>
                  </a:lnTo>
                  <a:cubicBezTo>
                    <a:pt x="0" y="38107"/>
                    <a:pt x="38107" y="0"/>
                    <a:pt x="85114" y="0"/>
                  </a:cubicBezTo>
                  <a:close/>
                </a:path>
              </a:pathLst>
            </a:custGeom>
            <a:solidFill>
              <a:srgbClr val="202127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19050"/>
              <a:ext cx="670780" cy="8881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87"/>
                </a:lnSpc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6719937" y="8230201"/>
            <a:ext cx="422397" cy="422397"/>
            <a:chOff x="0" y="0"/>
            <a:chExt cx="812800" cy="8128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87"/>
                </a:lnSpc>
              </a:pPr>
              <a:endParaRPr/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3860818" y="8230201"/>
            <a:ext cx="422397" cy="422397"/>
            <a:chOff x="0" y="0"/>
            <a:chExt cx="812800" cy="81280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87"/>
                </a:lnSpc>
              </a:pPr>
              <a:endParaRPr/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9573282" y="8230201"/>
            <a:ext cx="422397" cy="422397"/>
            <a:chOff x="0" y="0"/>
            <a:chExt cx="812800" cy="812800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87"/>
                </a:lnSpc>
              </a:pPr>
              <a:endParaRPr/>
            </a:p>
          </p:txBody>
        </p:sp>
      </p:grpSp>
      <p:sp>
        <p:nvSpPr>
          <p:cNvPr id="36" name="Freeform 36"/>
          <p:cNvSpPr/>
          <p:nvPr/>
        </p:nvSpPr>
        <p:spPr>
          <a:xfrm rot="-5400000">
            <a:off x="9687525" y="4425681"/>
            <a:ext cx="284742" cy="152208"/>
          </a:xfrm>
          <a:custGeom>
            <a:avLst/>
            <a:gdLst/>
            <a:ahLst/>
            <a:cxnLst/>
            <a:rect l="l" t="t" r="r" b="b"/>
            <a:pathLst>
              <a:path w="284742" h="152208">
                <a:moveTo>
                  <a:pt x="0" y="0"/>
                </a:moveTo>
                <a:lnTo>
                  <a:pt x="284742" y="0"/>
                </a:lnTo>
                <a:lnTo>
                  <a:pt x="284742" y="152207"/>
                </a:lnTo>
                <a:lnTo>
                  <a:pt x="0" y="15220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7" name="Freeform 37"/>
          <p:cNvSpPr/>
          <p:nvPr/>
        </p:nvSpPr>
        <p:spPr>
          <a:xfrm rot="-5400000">
            <a:off x="6842841" y="8384258"/>
            <a:ext cx="213796" cy="114284"/>
          </a:xfrm>
          <a:custGeom>
            <a:avLst/>
            <a:gdLst/>
            <a:ahLst/>
            <a:cxnLst/>
            <a:rect l="l" t="t" r="r" b="b"/>
            <a:pathLst>
              <a:path w="213796" h="114284">
                <a:moveTo>
                  <a:pt x="0" y="0"/>
                </a:moveTo>
                <a:lnTo>
                  <a:pt x="213796" y="0"/>
                </a:lnTo>
                <a:lnTo>
                  <a:pt x="213796" y="114283"/>
                </a:lnTo>
                <a:lnTo>
                  <a:pt x="0" y="11428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8" name="Freeform 38"/>
          <p:cNvSpPr/>
          <p:nvPr/>
        </p:nvSpPr>
        <p:spPr>
          <a:xfrm rot="-5400000">
            <a:off x="3983723" y="8384258"/>
            <a:ext cx="213796" cy="114284"/>
          </a:xfrm>
          <a:custGeom>
            <a:avLst/>
            <a:gdLst/>
            <a:ahLst/>
            <a:cxnLst/>
            <a:rect l="l" t="t" r="r" b="b"/>
            <a:pathLst>
              <a:path w="213796" h="114284">
                <a:moveTo>
                  <a:pt x="0" y="0"/>
                </a:moveTo>
                <a:lnTo>
                  <a:pt x="213796" y="0"/>
                </a:lnTo>
                <a:lnTo>
                  <a:pt x="213796" y="114283"/>
                </a:lnTo>
                <a:lnTo>
                  <a:pt x="0" y="11428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9" name="Freeform 39"/>
          <p:cNvSpPr/>
          <p:nvPr/>
        </p:nvSpPr>
        <p:spPr>
          <a:xfrm rot="-5400000">
            <a:off x="9696187" y="8384258"/>
            <a:ext cx="213796" cy="114284"/>
          </a:xfrm>
          <a:custGeom>
            <a:avLst/>
            <a:gdLst/>
            <a:ahLst/>
            <a:cxnLst/>
            <a:rect l="l" t="t" r="r" b="b"/>
            <a:pathLst>
              <a:path w="213796" h="114284">
                <a:moveTo>
                  <a:pt x="0" y="0"/>
                </a:moveTo>
                <a:lnTo>
                  <a:pt x="213796" y="0"/>
                </a:lnTo>
                <a:lnTo>
                  <a:pt x="213796" y="114283"/>
                </a:lnTo>
                <a:lnTo>
                  <a:pt x="0" y="11428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2" name="TextBox 42"/>
          <p:cNvSpPr txBox="1"/>
          <p:nvPr/>
        </p:nvSpPr>
        <p:spPr>
          <a:xfrm>
            <a:off x="7571841" y="4409029"/>
            <a:ext cx="2918099" cy="2076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20"/>
              </a:lnSpc>
            </a:pPr>
            <a:r>
              <a:rPr lang="en-US" sz="184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Division Overview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2264323" y="6003427"/>
            <a:ext cx="2337026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694"/>
              </a:lnSpc>
            </a:pPr>
            <a:r>
              <a:rPr lang="it-IT" sz="2800" dirty="0">
                <a:solidFill>
                  <a:schemeClr val="bg2"/>
                </a:solidFill>
                <a:latin typeface="Arial Bold" panose="020B0704020202020204" pitchFamily="34" charset="0"/>
                <a:cs typeface="Arial Bold" panose="020B0704020202020204" pitchFamily="34" charset="0"/>
              </a:rPr>
              <a:t>AI model</a:t>
            </a:r>
            <a:br>
              <a:rPr lang="it-IT" sz="2800" dirty="0">
                <a:solidFill>
                  <a:schemeClr val="bg2"/>
                </a:solidFill>
                <a:latin typeface="Arial Bold" panose="020B0704020202020204" pitchFamily="34" charset="0"/>
                <a:cs typeface="Arial Bold" panose="020B0704020202020204" pitchFamily="34" charset="0"/>
              </a:rPr>
            </a:br>
            <a:r>
              <a:rPr lang="it-IT" sz="2800" dirty="0">
                <a:solidFill>
                  <a:schemeClr val="bg2"/>
                </a:solidFill>
                <a:latin typeface="Arial Bold" panose="020B0704020202020204" pitchFamily="34" charset="0"/>
                <a:cs typeface="Arial Bold" panose="020B0704020202020204" pitchFamily="34" charset="0"/>
              </a:rPr>
              <a:t>for</a:t>
            </a:r>
            <a:br>
              <a:rPr lang="it-IT" sz="2800" dirty="0">
                <a:solidFill>
                  <a:schemeClr val="bg2"/>
                </a:solidFill>
                <a:latin typeface="Arial Bold" panose="020B0704020202020204" pitchFamily="34" charset="0"/>
                <a:cs typeface="Arial Bold" panose="020B0704020202020204" pitchFamily="34" charset="0"/>
              </a:rPr>
            </a:br>
            <a:r>
              <a:rPr lang="it-IT" sz="2800" dirty="0">
                <a:solidFill>
                  <a:schemeClr val="bg2"/>
                </a:solidFill>
                <a:latin typeface="Arial Bold" panose="020B0704020202020204" pitchFamily="34" charset="0"/>
                <a:cs typeface="Arial Bold" panose="020B0704020202020204" pitchFamily="34" charset="0"/>
              </a:rPr>
              <a:t>violence classification</a:t>
            </a:r>
            <a:endParaRPr lang="en-US" sz="2590" b="1" spc="-108" dirty="0">
              <a:solidFill>
                <a:schemeClr val="bg2"/>
              </a:solidFill>
              <a:latin typeface="Arial Bold" panose="020B0704020202020204" pitchFamily="34" charset="0"/>
              <a:ea typeface="Arial Bold"/>
              <a:cs typeface="Arial Bold" panose="020B0704020202020204" pitchFamily="34" charset="0"/>
              <a:sym typeface="Arial Bold"/>
            </a:endParaRPr>
          </a:p>
        </p:txBody>
      </p:sp>
      <p:sp>
        <p:nvSpPr>
          <p:cNvPr id="47" name="TextBox 47"/>
          <p:cNvSpPr txBox="1"/>
          <p:nvPr/>
        </p:nvSpPr>
        <p:spPr>
          <a:xfrm>
            <a:off x="5303454" y="6003427"/>
            <a:ext cx="1758146" cy="6979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94"/>
              </a:lnSpc>
            </a:pPr>
            <a:r>
              <a:rPr lang="en-US" sz="2800" dirty="0">
                <a:solidFill>
                  <a:schemeClr val="bg2"/>
                </a:solidFill>
                <a:latin typeface="Arial Bold" panose="020B0704020202020204" pitchFamily="34" charset="0"/>
                <a:cs typeface="Arial Bold" panose="020B0704020202020204" pitchFamily="34" charset="0"/>
              </a:rPr>
              <a:t>fire detection</a:t>
            </a:r>
            <a:endParaRPr lang="en-US" sz="2590" b="1" spc="-108" dirty="0">
              <a:solidFill>
                <a:schemeClr val="bg2"/>
              </a:solidFill>
              <a:latin typeface="Arial Bold" panose="020B0704020202020204" pitchFamily="34" charset="0"/>
              <a:ea typeface="Arial Bold"/>
              <a:cs typeface="Arial Bold" panose="020B0704020202020204" pitchFamily="34" charset="0"/>
              <a:sym typeface="Arial Bold"/>
            </a:endParaRPr>
          </a:p>
        </p:txBody>
      </p:sp>
      <p:sp>
        <p:nvSpPr>
          <p:cNvPr id="48" name="TextBox 48"/>
          <p:cNvSpPr txBox="1"/>
          <p:nvPr/>
        </p:nvSpPr>
        <p:spPr>
          <a:xfrm>
            <a:off x="8160837" y="6003427"/>
            <a:ext cx="1878002" cy="10441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94"/>
              </a:lnSpc>
            </a:pPr>
            <a:r>
              <a:rPr lang="en-US" sz="2800" dirty="0">
                <a:solidFill>
                  <a:schemeClr val="bg2"/>
                </a:solidFill>
                <a:latin typeface="Arial Bold" panose="020B0704020202020204" pitchFamily="34" charset="0"/>
                <a:cs typeface="Arial Bold" panose="020B0704020202020204" pitchFamily="34" charset="0"/>
              </a:rPr>
              <a:t>person tracking</a:t>
            </a:r>
            <a:br>
              <a:rPr lang="en-US" sz="2800" dirty="0">
                <a:solidFill>
                  <a:schemeClr val="bg2"/>
                </a:solidFill>
                <a:latin typeface="Arial Bold" panose="020B0704020202020204" pitchFamily="34" charset="0"/>
                <a:cs typeface="Arial Bold" panose="020B0704020202020204" pitchFamily="34" charset="0"/>
              </a:rPr>
            </a:br>
            <a:r>
              <a:rPr lang="en-US" sz="2800" dirty="0"/>
              <a:t>.</a:t>
            </a:r>
            <a:endParaRPr lang="en-US" sz="2590" b="1" spc="-108" dirty="0">
              <a:solidFill>
                <a:srgbClr val="FFFFFF"/>
              </a:solidFill>
              <a:latin typeface="Arial Bold"/>
              <a:ea typeface="Arial Bold"/>
              <a:cs typeface="Arial Bold"/>
              <a:sym typeface="Arial Bold"/>
            </a:endParaRPr>
          </a:p>
        </p:txBody>
      </p:sp>
      <p:sp>
        <p:nvSpPr>
          <p:cNvPr id="49" name="TextBox 49"/>
          <p:cNvSpPr txBox="1"/>
          <p:nvPr/>
        </p:nvSpPr>
        <p:spPr>
          <a:xfrm>
            <a:off x="11018220" y="6003427"/>
            <a:ext cx="1747034" cy="1384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94"/>
              </a:lnSpc>
            </a:pPr>
            <a:r>
              <a:rPr lang="en-US" sz="2800" dirty="0">
                <a:solidFill>
                  <a:schemeClr val="bg2"/>
                </a:solidFill>
                <a:latin typeface="Arial Bold" panose="020B0704020202020204" pitchFamily="34" charset="0"/>
                <a:cs typeface="Arial Bold" panose="020B0704020202020204" pitchFamily="34" charset="0"/>
              </a:rPr>
              <a:t>Flask API for </a:t>
            </a:r>
            <a:br>
              <a:rPr lang="en-US" sz="2800" dirty="0">
                <a:solidFill>
                  <a:schemeClr val="bg2"/>
                </a:solidFill>
                <a:latin typeface="Arial Bold" panose="020B0704020202020204" pitchFamily="34" charset="0"/>
                <a:cs typeface="Arial Bold" panose="020B0704020202020204" pitchFamily="34" charset="0"/>
              </a:rPr>
            </a:br>
            <a:r>
              <a:rPr lang="en-US" sz="2800" dirty="0">
                <a:solidFill>
                  <a:schemeClr val="bg2"/>
                </a:solidFill>
                <a:latin typeface="Arial Bold" panose="020B0704020202020204" pitchFamily="34" charset="0"/>
                <a:cs typeface="Arial Bold" panose="020B0704020202020204" pitchFamily="34" charset="0"/>
              </a:rPr>
              <a:t>model serving</a:t>
            </a:r>
            <a:endParaRPr lang="en-US" sz="2590" b="1" spc="-108" dirty="0">
              <a:solidFill>
                <a:schemeClr val="bg2"/>
              </a:solidFill>
              <a:latin typeface="Arial Bold" panose="020B0704020202020204" pitchFamily="34" charset="0"/>
              <a:ea typeface="Arial Bold"/>
              <a:cs typeface="Arial Bold" panose="020B0704020202020204" pitchFamily="34" charset="0"/>
              <a:sym typeface="Arial Bold"/>
            </a:endParaRPr>
          </a:p>
        </p:txBody>
      </p:sp>
      <p:sp>
        <p:nvSpPr>
          <p:cNvPr id="50" name="TextBox 50"/>
          <p:cNvSpPr txBox="1"/>
          <p:nvPr/>
        </p:nvSpPr>
        <p:spPr>
          <a:xfrm>
            <a:off x="13875602" y="6003427"/>
            <a:ext cx="1520815" cy="17312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94"/>
              </a:lnSpc>
            </a:pPr>
            <a:r>
              <a:rPr lang="en-US" sz="2800" dirty="0">
                <a:solidFill>
                  <a:schemeClr val="bg2"/>
                </a:solidFill>
                <a:latin typeface="Arial Bold" panose="020B0704020202020204" pitchFamily="34" charset="0"/>
                <a:cs typeface="Arial Bold" panose="020B0704020202020204" pitchFamily="34" charset="0"/>
              </a:rPr>
              <a:t>Laravel backend </a:t>
            </a:r>
          </a:p>
          <a:p>
            <a:pPr>
              <a:lnSpc>
                <a:spcPts val="2694"/>
              </a:lnSpc>
            </a:pPr>
            <a:endParaRPr lang="en-US" sz="2800" dirty="0">
              <a:solidFill>
                <a:schemeClr val="bg2"/>
              </a:solidFill>
              <a:latin typeface="Arial Bold" panose="020B0704020202020204" pitchFamily="34" charset="0"/>
              <a:cs typeface="Arial Bold" panose="020B0704020202020204" pitchFamily="34" charset="0"/>
            </a:endParaRPr>
          </a:p>
          <a:p>
            <a:pPr>
              <a:lnSpc>
                <a:spcPts val="2694"/>
              </a:lnSpc>
            </a:pPr>
            <a:r>
              <a:rPr lang="en-US" sz="2800" dirty="0">
                <a:solidFill>
                  <a:schemeClr val="bg2"/>
                </a:solidFill>
                <a:latin typeface="Arial Bold" panose="020B0704020202020204" pitchFamily="34" charset="0"/>
                <a:cs typeface="Arial Bold" panose="020B0704020202020204" pitchFamily="34" charset="0"/>
              </a:rPr>
              <a:t>React.js frontend</a:t>
            </a:r>
            <a:endParaRPr lang="en-US" sz="2590" b="1" spc="-108" dirty="0">
              <a:solidFill>
                <a:schemeClr val="bg2"/>
              </a:solidFill>
              <a:latin typeface="Arial Bold" panose="020B0704020202020204" pitchFamily="34" charset="0"/>
              <a:ea typeface="Arial Bold"/>
              <a:cs typeface="Arial Bold" panose="020B0704020202020204" pitchFamily="34" charset="0"/>
              <a:sym typeface="Arial Bold"/>
            </a:endParaRPr>
          </a:p>
        </p:txBody>
      </p:sp>
      <p:grpSp>
        <p:nvGrpSpPr>
          <p:cNvPr id="51" name="Group 51"/>
          <p:cNvGrpSpPr/>
          <p:nvPr/>
        </p:nvGrpSpPr>
        <p:grpSpPr>
          <a:xfrm>
            <a:off x="12426627" y="8230201"/>
            <a:ext cx="422397" cy="422397"/>
            <a:chOff x="0" y="0"/>
            <a:chExt cx="812800" cy="812800"/>
          </a:xfrm>
        </p:grpSpPr>
        <p:sp>
          <p:nvSpPr>
            <p:cNvPr id="52" name="Freeform 5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" name="TextBox 53"/>
            <p:cNvSpPr txBox="1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87"/>
                </a:lnSpc>
              </a:pPr>
              <a:endParaRPr/>
            </a:p>
          </p:txBody>
        </p:sp>
      </p:grpSp>
      <p:sp>
        <p:nvSpPr>
          <p:cNvPr id="54" name="Freeform 54"/>
          <p:cNvSpPr/>
          <p:nvPr/>
        </p:nvSpPr>
        <p:spPr>
          <a:xfrm rot="-5400000">
            <a:off x="12549532" y="8384258"/>
            <a:ext cx="213796" cy="114284"/>
          </a:xfrm>
          <a:custGeom>
            <a:avLst/>
            <a:gdLst/>
            <a:ahLst/>
            <a:cxnLst/>
            <a:rect l="l" t="t" r="r" b="b"/>
            <a:pathLst>
              <a:path w="213796" h="114284">
                <a:moveTo>
                  <a:pt x="0" y="0"/>
                </a:moveTo>
                <a:lnTo>
                  <a:pt x="213796" y="0"/>
                </a:lnTo>
                <a:lnTo>
                  <a:pt x="213796" y="114283"/>
                </a:lnTo>
                <a:lnTo>
                  <a:pt x="0" y="11428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5" name="Group 55"/>
          <p:cNvGrpSpPr/>
          <p:nvPr/>
        </p:nvGrpSpPr>
        <p:grpSpPr>
          <a:xfrm>
            <a:off x="15279973" y="8230201"/>
            <a:ext cx="422397" cy="422397"/>
            <a:chOff x="0" y="0"/>
            <a:chExt cx="812800" cy="812800"/>
          </a:xfrm>
        </p:grpSpPr>
        <p:sp>
          <p:nvSpPr>
            <p:cNvPr id="56" name="Freeform 5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7" name="TextBox 57"/>
            <p:cNvSpPr txBox="1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87"/>
                </a:lnSpc>
              </a:pPr>
              <a:endParaRPr/>
            </a:p>
          </p:txBody>
        </p:sp>
      </p:grpSp>
      <p:sp>
        <p:nvSpPr>
          <p:cNvPr id="58" name="Freeform 58"/>
          <p:cNvSpPr/>
          <p:nvPr/>
        </p:nvSpPr>
        <p:spPr>
          <a:xfrm rot="-5400000">
            <a:off x="15402878" y="8384258"/>
            <a:ext cx="213796" cy="114284"/>
          </a:xfrm>
          <a:custGeom>
            <a:avLst/>
            <a:gdLst/>
            <a:ahLst/>
            <a:cxnLst/>
            <a:rect l="l" t="t" r="r" b="b"/>
            <a:pathLst>
              <a:path w="213796" h="114284">
                <a:moveTo>
                  <a:pt x="0" y="0"/>
                </a:moveTo>
                <a:lnTo>
                  <a:pt x="213796" y="0"/>
                </a:lnTo>
                <a:lnTo>
                  <a:pt x="213796" y="114283"/>
                </a:lnTo>
                <a:lnTo>
                  <a:pt x="0" y="11428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4" name="Group 9">
            <a:extLst>
              <a:ext uri="{FF2B5EF4-FFF2-40B4-BE49-F238E27FC236}">
                <a16:creationId xmlns:a16="http://schemas.microsoft.com/office/drawing/2014/main" id="{A9AD25C4-669A-D521-E1DB-40AA5B5F1EE2}"/>
              </a:ext>
            </a:extLst>
          </p:cNvPr>
          <p:cNvGrpSpPr/>
          <p:nvPr/>
        </p:nvGrpSpPr>
        <p:grpSpPr>
          <a:xfrm>
            <a:off x="3966887" y="1144789"/>
            <a:ext cx="10409926" cy="2638134"/>
            <a:chOff x="0" y="0"/>
            <a:chExt cx="2741709" cy="694817"/>
          </a:xfrm>
        </p:grpSpPr>
        <p:sp>
          <p:nvSpPr>
            <p:cNvPr id="65" name="Freeform 10">
              <a:extLst>
                <a:ext uri="{FF2B5EF4-FFF2-40B4-BE49-F238E27FC236}">
                  <a16:creationId xmlns:a16="http://schemas.microsoft.com/office/drawing/2014/main" id="{8D604477-A791-809B-7461-2B5A49F63498}"/>
                </a:ext>
              </a:extLst>
            </p:cNvPr>
            <p:cNvSpPr/>
            <p:nvPr/>
          </p:nvSpPr>
          <p:spPr>
            <a:xfrm>
              <a:off x="0" y="0"/>
              <a:ext cx="2741709" cy="694817"/>
            </a:xfrm>
            <a:custGeom>
              <a:avLst/>
              <a:gdLst/>
              <a:ahLst/>
              <a:cxnLst/>
              <a:rect l="l" t="t" r="r" b="b"/>
              <a:pathLst>
                <a:path w="2741709" h="694817">
                  <a:moveTo>
                    <a:pt x="26030" y="0"/>
                  </a:moveTo>
                  <a:lnTo>
                    <a:pt x="2715679" y="0"/>
                  </a:lnTo>
                  <a:cubicBezTo>
                    <a:pt x="2722583" y="0"/>
                    <a:pt x="2729204" y="2742"/>
                    <a:pt x="2734085" y="7624"/>
                  </a:cubicBezTo>
                  <a:cubicBezTo>
                    <a:pt x="2738967" y="12505"/>
                    <a:pt x="2741709" y="19126"/>
                    <a:pt x="2741709" y="26030"/>
                  </a:cubicBezTo>
                  <a:lnTo>
                    <a:pt x="2741709" y="668787"/>
                  </a:lnTo>
                  <a:cubicBezTo>
                    <a:pt x="2741709" y="683163"/>
                    <a:pt x="2730055" y="694817"/>
                    <a:pt x="2715679" y="694817"/>
                  </a:cubicBezTo>
                  <a:lnTo>
                    <a:pt x="26030" y="694817"/>
                  </a:lnTo>
                  <a:cubicBezTo>
                    <a:pt x="19126" y="694817"/>
                    <a:pt x="12505" y="692075"/>
                    <a:pt x="7624" y="687193"/>
                  </a:cubicBezTo>
                  <a:cubicBezTo>
                    <a:pt x="2742" y="682312"/>
                    <a:pt x="0" y="675691"/>
                    <a:pt x="0" y="668787"/>
                  </a:cubicBezTo>
                  <a:lnTo>
                    <a:pt x="0" y="26030"/>
                  </a:lnTo>
                  <a:cubicBezTo>
                    <a:pt x="0" y="11654"/>
                    <a:pt x="11654" y="0"/>
                    <a:pt x="2603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C4A5B">
                    <a:alpha val="100000"/>
                  </a:srgbClr>
                </a:gs>
                <a:gs pos="100000">
                  <a:srgbClr val="27DDDF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66" name="TextBox 11">
              <a:extLst>
                <a:ext uri="{FF2B5EF4-FFF2-40B4-BE49-F238E27FC236}">
                  <a16:creationId xmlns:a16="http://schemas.microsoft.com/office/drawing/2014/main" id="{E440455C-F022-E56F-8111-B6CED9038FE6}"/>
                </a:ext>
              </a:extLst>
            </p:cNvPr>
            <p:cNvSpPr txBox="1"/>
            <p:nvPr/>
          </p:nvSpPr>
          <p:spPr>
            <a:xfrm>
              <a:off x="0" y="19050"/>
              <a:ext cx="2741709" cy="6757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1387"/>
                </a:lnSpc>
              </a:pPr>
              <a:endParaRPr/>
            </a:p>
          </p:txBody>
        </p:sp>
      </p:grpSp>
      <p:sp>
        <p:nvSpPr>
          <p:cNvPr id="67" name="TextBox 24">
            <a:extLst>
              <a:ext uri="{FF2B5EF4-FFF2-40B4-BE49-F238E27FC236}">
                <a16:creationId xmlns:a16="http://schemas.microsoft.com/office/drawing/2014/main" id="{564D8D3A-70FD-31F3-628E-CA8BE3B46850}"/>
              </a:ext>
            </a:extLst>
          </p:cNvPr>
          <p:cNvSpPr txBox="1"/>
          <p:nvPr/>
        </p:nvSpPr>
        <p:spPr>
          <a:xfrm>
            <a:off x="5811743" y="2044576"/>
            <a:ext cx="8454192" cy="667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92"/>
              </a:lnSpc>
            </a:pPr>
            <a:r>
              <a:rPr lang="en-US" sz="6000" b="1" dirty="0">
                <a:solidFill>
                  <a:schemeClr val="bg2"/>
                </a:solidFill>
                <a:latin typeface="Arial Bold" panose="020B0704020202020204" pitchFamily="34" charset="0"/>
                <a:cs typeface="Arial Bold" panose="020B0704020202020204" pitchFamily="34" charset="0"/>
              </a:rPr>
              <a:t>System Overview</a:t>
            </a:r>
            <a:endParaRPr lang="en-US" sz="5400" b="1" spc="-205" dirty="0">
              <a:solidFill>
                <a:schemeClr val="bg2"/>
              </a:solidFill>
              <a:latin typeface="Arial Bold" panose="020B0704020202020204" pitchFamily="34" charset="0"/>
              <a:ea typeface="Arial Bold"/>
              <a:cs typeface="Arial Bold" panose="020B0704020202020204" pitchFamily="34" charset="0"/>
              <a:sym typeface="Arial Bold"/>
            </a:endParaRPr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76666E69-4988-C013-A1DA-78558198BB37}"/>
              </a:ext>
            </a:extLst>
          </p:cNvPr>
          <p:cNvSpPr/>
          <p:nvPr/>
        </p:nvSpPr>
        <p:spPr>
          <a:xfrm>
            <a:off x="1074577" y="845799"/>
            <a:ext cx="499539" cy="503199"/>
          </a:xfrm>
          <a:custGeom>
            <a:avLst/>
            <a:gdLst/>
            <a:ahLst/>
            <a:cxnLst/>
            <a:rect l="l" t="t" r="r" b="b"/>
            <a:pathLst>
              <a:path w="499539" h="503199">
                <a:moveTo>
                  <a:pt x="0" y="0"/>
                </a:moveTo>
                <a:lnTo>
                  <a:pt x="499540" y="0"/>
                </a:lnTo>
                <a:lnTo>
                  <a:pt x="499540" y="503199"/>
                </a:lnTo>
                <a:lnTo>
                  <a:pt x="0" y="5031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24">
            <a:extLst>
              <a:ext uri="{FF2B5EF4-FFF2-40B4-BE49-F238E27FC236}">
                <a16:creationId xmlns:a16="http://schemas.microsoft.com/office/drawing/2014/main" id="{333DBF17-7F3E-EA65-208F-2FB27BDC9BFE}"/>
              </a:ext>
            </a:extLst>
          </p:cNvPr>
          <p:cNvSpPr txBox="1"/>
          <p:nvPr/>
        </p:nvSpPr>
        <p:spPr>
          <a:xfrm>
            <a:off x="1795032" y="930452"/>
            <a:ext cx="1823801" cy="2949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267"/>
              </a:lnSpc>
            </a:pPr>
            <a:r>
              <a:rPr lang="en-US" sz="2400" b="1" dirty="0" err="1">
                <a:solidFill>
                  <a:schemeClr val="bg2"/>
                </a:solidFill>
                <a:latin typeface="Arial Bold" panose="020B0704020202020204" pitchFamily="34" charset="0"/>
                <a:cs typeface="Arial Bold" panose="020B0704020202020204" pitchFamily="34" charset="0"/>
              </a:rPr>
              <a:t>VioDetect</a:t>
            </a:r>
            <a:r>
              <a:rPr lang="en-US" sz="2400" b="1" dirty="0">
                <a:solidFill>
                  <a:schemeClr val="bg2"/>
                </a:solidFill>
                <a:latin typeface="Arial Bold" panose="020B0704020202020204" pitchFamily="34" charset="0"/>
                <a:cs typeface="Arial Bold" panose="020B0704020202020204" pitchFamily="34" charset="0"/>
              </a:rPr>
              <a:t> AI</a:t>
            </a:r>
            <a:endParaRPr lang="en-US" sz="3200" b="1" spc="-41" dirty="0">
              <a:solidFill>
                <a:schemeClr val="bg2"/>
              </a:solidFill>
              <a:latin typeface="Arial Bold" panose="020B0704020202020204" pitchFamily="34" charset="0"/>
              <a:ea typeface="Arial Bold"/>
              <a:cs typeface="Arial Bold" panose="020B0704020202020204" pitchFamily="34" charset="0"/>
              <a:sym typeface="Arial Bol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7" grpId="0" animBg="1"/>
      <p:bldP spid="38" grpId="0" animBg="1"/>
      <p:bldP spid="39" grpId="0" animBg="1"/>
      <p:bldP spid="42" grpId="0"/>
      <p:bldP spid="46" grpId="0"/>
      <p:bldP spid="47" grpId="0"/>
      <p:bldP spid="48" grpId="0"/>
      <p:bldP spid="49" grpId="0"/>
      <p:bldP spid="50" grpId="0"/>
      <p:bldP spid="54" grpId="0" animBg="1"/>
      <p:bldP spid="5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51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846C8AE-A6DB-FD40-1F9D-5EF3515495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7277B5E1-59BA-7DBA-FCEB-7282A83D665F}"/>
              </a:ext>
            </a:extLst>
          </p:cNvPr>
          <p:cNvSpPr/>
          <p:nvPr/>
        </p:nvSpPr>
        <p:spPr>
          <a:xfrm>
            <a:off x="1074577" y="845799"/>
            <a:ext cx="499539" cy="503199"/>
          </a:xfrm>
          <a:custGeom>
            <a:avLst/>
            <a:gdLst/>
            <a:ahLst/>
            <a:cxnLst/>
            <a:rect l="l" t="t" r="r" b="b"/>
            <a:pathLst>
              <a:path w="499539" h="503199">
                <a:moveTo>
                  <a:pt x="0" y="0"/>
                </a:moveTo>
                <a:lnTo>
                  <a:pt x="499540" y="0"/>
                </a:lnTo>
                <a:lnTo>
                  <a:pt x="499540" y="503199"/>
                </a:lnTo>
                <a:lnTo>
                  <a:pt x="0" y="5031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97CF45C1-99F3-DBFD-178A-077E4D583F0E}"/>
              </a:ext>
            </a:extLst>
          </p:cNvPr>
          <p:cNvGrpSpPr/>
          <p:nvPr/>
        </p:nvGrpSpPr>
        <p:grpSpPr>
          <a:xfrm>
            <a:off x="7142333" y="4167762"/>
            <a:ext cx="4003334" cy="615305"/>
            <a:chOff x="0" y="-38100"/>
            <a:chExt cx="2892032" cy="444500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7A46FEA0-0923-40AA-23C7-9A4FA8FED305}"/>
                </a:ext>
              </a:extLst>
            </p:cNvPr>
            <p:cNvSpPr/>
            <p:nvPr/>
          </p:nvSpPr>
          <p:spPr>
            <a:xfrm>
              <a:off x="0" y="-14858"/>
              <a:ext cx="2290737" cy="406400"/>
            </a:xfrm>
            <a:custGeom>
              <a:avLst/>
              <a:gdLst/>
              <a:ahLst/>
              <a:cxnLst/>
              <a:rect l="l" t="t" r="r" b="b"/>
              <a:pathLst>
                <a:path w="2892032" h="406400">
                  <a:moveTo>
                    <a:pt x="2688832" y="0"/>
                  </a:moveTo>
                  <a:cubicBezTo>
                    <a:pt x="2801057" y="0"/>
                    <a:pt x="2892032" y="90976"/>
                    <a:pt x="2892032" y="203200"/>
                  </a:cubicBezTo>
                  <a:cubicBezTo>
                    <a:pt x="2892032" y="315424"/>
                    <a:pt x="2801057" y="406400"/>
                    <a:pt x="2688832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099B8745-4335-99FC-0BDE-EBD8D11D9B39}"/>
                </a:ext>
              </a:extLst>
            </p:cNvPr>
            <p:cNvSpPr txBox="1"/>
            <p:nvPr/>
          </p:nvSpPr>
          <p:spPr>
            <a:xfrm>
              <a:off x="0" y="-38100"/>
              <a:ext cx="2892032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59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9" name="Group 9">
            <a:extLst>
              <a:ext uri="{FF2B5EF4-FFF2-40B4-BE49-F238E27FC236}">
                <a16:creationId xmlns:a16="http://schemas.microsoft.com/office/drawing/2014/main" id="{7B44CEA3-7FA1-78A6-D39C-EE8919AB71E6}"/>
              </a:ext>
            </a:extLst>
          </p:cNvPr>
          <p:cNvGrpSpPr/>
          <p:nvPr/>
        </p:nvGrpSpPr>
        <p:grpSpPr>
          <a:xfrm>
            <a:off x="0" y="7724775"/>
            <a:ext cx="18288000" cy="6686550"/>
            <a:chOff x="0" y="0"/>
            <a:chExt cx="4816593" cy="1761067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F0E7E46B-7148-7EA8-59B1-6CECF9AA35CD}"/>
                </a:ext>
              </a:extLst>
            </p:cNvPr>
            <p:cNvSpPr/>
            <p:nvPr/>
          </p:nvSpPr>
          <p:spPr>
            <a:xfrm>
              <a:off x="0" y="0"/>
              <a:ext cx="4816592" cy="1761067"/>
            </a:xfrm>
            <a:custGeom>
              <a:avLst/>
              <a:gdLst/>
              <a:ahLst/>
              <a:cxnLst/>
              <a:rect l="l" t="t" r="r" b="b"/>
              <a:pathLst>
                <a:path w="4816592" h="1761067">
                  <a:moveTo>
                    <a:pt x="0" y="0"/>
                  </a:moveTo>
                  <a:lnTo>
                    <a:pt x="4816592" y="0"/>
                  </a:lnTo>
                  <a:lnTo>
                    <a:pt x="4816592" y="1761067"/>
                  </a:lnTo>
                  <a:lnTo>
                    <a:pt x="0" y="1761067"/>
                  </a:lnTo>
                  <a:close/>
                </a:path>
              </a:pathLst>
            </a:custGeom>
            <a:gradFill rotWithShape="1">
              <a:gsLst>
                <a:gs pos="0">
                  <a:srgbClr val="2D2E34">
                    <a:alpha val="0"/>
                  </a:srgbClr>
                </a:gs>
                <a:gs pos="100000">
                  <a:srgbClr val="2D2E34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id="{9F89C272-C767-38F0-243F-C889F2AEDF18}"/>
                </a:ext>
              </a:extLst>
            </p:cNvPr>
            <p:cNvSpPr txBox="1"/>
            <p:nvPr/>
          </p:nvSpPr>
          <p:spPr>
            <a:xfrm>
              <a:off x="0" y="19050"/>
              <a:ext cx="4816593" cy="17420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1387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2" name="Group 12">
            <a:extLst>
              <a:ext uri="{FF2B5EF4-FFF2-40B4-BE49-F238E27FC236}">
                <a16:creationId xmlns:a16="http://schemas.microsoft.com/office/drawing/2014/main" id="{190684A6-8C3A-F5A2-0CFD-E0663FE057A8}"/>
              </a:ext>
            </a:extLst>
          </p:cNvPr>
          <p:cNvGrpSpPr/>
          <p:nvPr/>
        </p:nvGrpSpPr>
        <p:grpSpPr>
          <a:xfrm>
            <a:off x="2054482" y="5463887"/>
            <a:ext cx="2546867" cy="3444543"/>
            <a:chOff x="0" y="0"/>
            <a:chExt cx="670780" cy="907205"/>
          </a:xfrm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DB241324-8107-B6A2-5EFD-8C14D6E91ABF}"/>
                </a:ext>
              </a:extLst>
            </p:cNvPr>
            <p:cNvSpPr/>
            <p:nvPr/>
          </p:nvSpPr>
          <p:spPr>
            <a:xfrm>
              <a:off x="0" y="0"/>
              <a:ext cx="670780" cy="907205"/>
            </a:xfrm>
            <a:custGeom>
              <a:avLst/>
              <a:gdLst/>
              <a:ahLst/>
              <a:cxnLst/>
              <a:rect l="l" t="t" r="r" b="b"/>
              <a:pathLst>
                <a:path w="670780" h="907205">
                  <a:moveTo>
                    <a:pt x="85114" y="0"/>
                  </a:moveTo>
                  <a:lnTo>
                    <a:pt x="585666" y="0"/>
                  </a:lnTo>
                  <a:cubicBezTo>
                    <a:pt x="632673" y="0"/>
                    <a:pt x="670780" y="38107"/>
                    <a:pt x="670780" y="85114"/>
                  </a:cubicBezTo>
                  <a:lnTo>
                    <a:pt x="670780" y="822091"/>
                  </a:lnTo>
                  <a:cubicBezTo>
                    <a:pt x="670780" y="869098"/>
                    <a:pt x="632673" y="907205"/>
                    <a:pt x="585666" y="907205"/>
                  </a:cubicBezTo>
                  <a:lnTo>
                    <a:pt x="85114" y="907205"/>
                  </a:lnTo>
                  <a:cubicBezTo>
                    <a:pt x="38107" y="907205"/>
                    <a:pt x="0" y="869098"/>
                    <a:pt x="0" y="822091"/>
                  </a:cubicBezTo>
                  <a:lnTo>
                    <a:pt x="0" y="85114"/>
                  </a:lnTo>
                  <a:cubicBezTo>
                    <a:pt x="0" y="38107"/>
                    <a:pt x="38107" y="0"/>
                    <a:pt x="8511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C4A5B">
                    <a:alpha val="100000"/>
                  </a:srgbClr>
                </a:gs>
                <a:gs pos="100000">
                  <a:srgbClr val="27DDDF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72FFB4E7-C34D-DD13-5F61-A272B654077E}"/>
                </a:ext>
              </a:extLst>
            </p:cNvPr>
            <p:cNvSpPr txBox="1"/>
            <p:nvPr/>
          </p:nvSpPr>
          <p:spPr>
            <a:xfrm>
              <a:off x="0" y="19050"/>
              <a:ext cx="670780" cy="8881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1387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5" name="Group 15">
            <a:extLst>
              <a:ext uri="{FF2B5EF4-FFF2-40B4-BE49-F238E27FC236}">
                <a16:creationId xmlns:a16="http://schemas.microsoft.com/office/drawing/2014/main" id="{258961A6-A8A7-2C37-F326-ABFC7FC4E919}"/>
              </a:ext>
            </a:extLst>
          </p:cNvPr>
          <p:cNvGrpSpPr/>
          <p:nvPr/>
        </p:nvGrpSpPr>
        <p:grpSpPr>
          <a:xfrm>
            <a:off x="4911865" y="5463887"/>
            <a:ext cx="2546867" cy="3444543"/>
            <a:chOff x="0" y="0"/>
            <a:chExt cx="670780" cy="907205"/>
          </a:xfrm>
        </p:grpSpPr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92599B59-3B4C-3FC0-037E-35925F94869D}"/>
                </a:ext>
              </a:extLst>
            </p:cNvPr>
            <p:cNvSpPr/>
            <p:nvPr/>
          </p:nvSpPr>
          <p:spPr>
            <a:xfrm>
              <a:off x="0" y="0"/>
              <a:ext cx="670780" cy="907205"/>
            </a:xfrm>
            <a:custGeom>
              <a:avLst/>
              <a:gdLst/>
              <a:ahLst/>
              <a:cxnLst/>
              <a:rect l="l" t="t" r="r" b="b"/>
              <a:pathLst>
                <a:path w="670780" h="907205">
                  <a:moveTo>
                    <a:pt x="85114" y="0"/>
                  </a:moveTo>
                  <a:lnTo>
                    <a:pt x="585666" y="0"/>
                  </a:lnTo>
                  <a:cubicBezTo>
                    <a:pt x="632673" y="0"/>
                    <a:pt x="670780" y="38107"/>
                    <a:pt x="670780" y="85114"/>
                  </a:cubicBezTo>
                  <a:lnTo>
                    <a:pt x="670780" y="822091"/>
                  </a:lnTo>
                  <a:cubicBezTo>
                    <a:pt x="670780" y="869098"/>
                    <a:pt x="632673" y="907205"/>
                    <a:pt x="585666" y="907205"/>
                  </a:cubicBezTo>
                  <a:lnTo>
                    <a:pt x="85114" y="907205"/>
                  </a:lnTo>
                  <a:cubicBezTo>
                    <a:pt x="38107" y="907205"/>
                    <a:pt x="0" y="869098"/>
                    <a:pt x="0" y="822091"/>
                  </a:cubicBezTo>
                  <a:lnTo>
                    <a:pt x="0" y="85114"/>
                  </a:lnTo>
                  <a:cubicBezTo>
                    <a:pt x="0" y="38107"/>
                    <a:pt x="38107" y="0"/>
                    <a:pt x="85114" y="0"/>
                  </a:cubicBezTo>
                  <a:close/>
                </a:path>
              </a:pathLst>
            </a:custGeom>
            <a:solidFill>
              <a:srgbClr val="202127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" name="TextBox 17">
              <a:extLst>
                <a:ext uri="{FF2B5EF4-FFF2-40B4-BE49-F238E27FC236}">
                  <a16:creationId xmlns:a16="http://schemas.microsoft.com/office/drawing/2014/main" id="{6928C76F-3B6E-5884-3D79-4549D44CA9AB}"/>
                </a:ext>
              </a:extLst>
            </p:cNvPr>
            <p:cNvSpPr txBox="1"/>
            <p:nvPr/>
          </p:nvSpPr>
          <p:spPr>
            <a:xfrm>
              <a:off x="0" y="19050"/>
              <a:ext cx="670780" cy="8881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1387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8" name="Group 18">
            <a:extLst>
              <a:ext uri="{FF2B5EF4-FFF2-40B4-BE49-F238E27FC236}">
                <a16:creationId xmlns:a16="http://schemas.microsoft.com/office/drawing/2014/main" id="{ACB6E037-D6AC-A00C-E687-A68E2A8432A6}"/>
              </a:ext>
            </a:extLst>
          </p:cNvPr>
          <p:cNvGrpSpPr/>
          <p:nvPr/>
        </p:nvGrpSpPr>
        <p:grpSpPr>
          <a:xfrm>
            <a:off x="7766450" y="5463887"/>
            <a:ext cx="2546867" cy="3444543"/>
            <a:chOff x="0" y="0"/>
            <a:chExt cx="670780" cy="907205"/>
          </a:xfrm>
        </p:grpSpPr>
        <p:sp>
          <p:nvSpPr>
            <p:cNvPr id="19" name="Freeform 19">
              <a:extLst>
                <a:ext uri="{FF2B5EF4-FFF2-40B4-BE49-F238E27FC236}">
                  <a16:creationId xmlns:a16="http://schemas.microsoft.com/office/drawing/2014/main" id="{05EA2447-9CD4-B8E5-B368-42DC4EE0231D}"/>
                </a:ext>
              </a:extLst>
            </p:cNvPr>
            <p:cNvSpPr/>
            <p:nvPr/>
          </p:nvSpPr>
          <p:spPr>
            <a:xfrm>
              <a:off x="0" y="0"/>
              <a:ext cx="670780" cy="907205"/>
            </a:xfrm>
            <a:custGeom>
              <a:avLst/>
              <a:gdLst/>
              <a:ahLst/>
              <a:cxnLst/>
              <a:rect l="l" t="t" r="r" b="b"/>
              <a:pathLst>
                <a:path w="670780" h="907205">
                  <a:moveTo>
                    <a:pt x="85114" y="0"/>
                  </a:moveTo>
                  <a:lnTo>
                    <a:pt x="585666" y="0"/>
                  </a:lnTo>
                  <a:cubicBezTo>
                    <a:pt x="632673" y="0"/>
                    <a:pt x="670780" y="38107"/>
                    <a:pt x="670780" y="85114"/>
                  </a:cubicBezTo>
                  <a:lnTo>
                    <a:pt x="670780" y="822091"/>
                  </a:lnTo>
                  <a:cubicBezTo>
                    <a:pt x="670780" y="869098"/>
                    <a:pt x="632673" y="907205"/>
                    <a:pt x="585666" y="907205"/>
                  </a:cubicBezTo>
                  <a:lnTo>
                    <a:pt x="85114" y="907205"/>
                  </a:lnTo>
                  <a:cubicBezTo>
                    <a:pt x="38107" y="907205"/>
                    <a:pt x="0" y="869098"/>
                    <a:pt x="0" y="822091"/>
                  </a:cubicBezTo>
                  <a:lnTo>
                    <a:pt x="0" y="85114"/>
                  </a:lnTo>
                  <a:cubicBezTo>
                    <a:pt x="0" y="38107"/>
                    <a:pt x="38107" y="0"/>
                    <a:pt x="85114" y="0"/>
                  </a:cubicBezTo>
                  <a:close/>
                </a:path>
              </a:pathLst>
            </a:custGeom>
            <a:solidFill>
              <a:srgbClr val="202127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" name="TextBox 20">
              <a:extLst>
                <a:ext uri="{FF2B5EF4-FFF2-40B4-BE49-F238E27FC236}">
                  <a16:creationId xmlns:a16="http://schemas.microsoft.com/office/drawing/2014/main" id="{985C7FCE-5AC4-06D6-616D-45D8AB14E5B0}"/>
                </a:ext>
              </a:extLst>
            </p:cNvPr>
            <p:cNvSpPr txBox="1"/>
            <p:nvPr/>
          </p:nvSpPr>
          <p:spPr>
            <a:xfrm>
              <a:off x="0" y="19050"/>
              <a:ext cx="670780" cy="8881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1387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21" name="Group 21">
            <a:extLst>
              <a:ext uri="{FF2B5EF4-FFF2-40B4-BE49-F238E27FC236}">
                <a16:creationId xmlns:a16="http://schemas.microsoft.com/office/drawing/2014/main" id="{A52FB97E-D5FA-2D39-BD2F-E92388A4D1F0}"/>
              </a:ext>
            </a:extLst>
          </p:cNvPr>
          <p:cNvGrpSpPr/>
          <p:nvPr/>
        </p:nvGrpSpPr>
        <p:grpSpPr>
          <a:xfrm>
            <a:off x="10621036" y="5463887"/>
            <a:ext cx="2546867" cy="3444543"/>
            <a:chOff x="0" y="0"/>
            <a:chExt cx="670780" cy="907205"/>
          </a:xfrm>
        </p:grpSpPr>
        <p:sp>
          <p:nvSpPr>
            <p:cNvPr id="22" name="Freeform 22">
              <a:extLst>
                <a:ext uri="{FF2B5EF4-FFF2-40B4-BE49-F238E27FC236}">
                  <a16:creationId xmlns:a16="http://schemas.microsoft.com/office/drawing/2014/main" id="{8AF509AC-F19B-4358-CD50-06A4731641E6}"/>
                </a:ext>
              </a:extLst>
            </p:cNvPr>
            <p:cNvSpPr/>
            <p:nvPr/>
          </p:nvSpPr>
          <p:spPr>
            <a:xfrm>
              <a:off x="0" y="0"/>
              <a:ext cx="670780" cy="907205"/>
            </a:xfrm>
            <a:custGeom>
              <a:avLst/>
              <a:gdLst/>
              <a:ahLst/>
              <a:cxnLst/>
              <a:rect l="l" t="t" r="r" b="b"/>
              <a:pathLst>
                <a:path w="670780" h="907205">
                  <a:moveTo>
                    <a:pt x="85114" y="0"/>
                  </a:moveTo>
                  <a:lnTo>
                    <a:pt x="585666" y="0"/>
                  </a:lnTo>
                  <a:cubicBezTo>
                    <a:pt x="632673" y="0"/>
                    <a:pt x="670780" y="38107"/>
                    <a:pt x="670780" y="85114"/>
                  </a:cubicBezTo>
                  <a:lnTo>
                    <a:pt x="670780" y="822091"/>
                  </a:lnTo>
                  <a:cubicBezTo>
                    <a:pt x="670780" y="869098"/>
                    <a:pt x="632673" y="907205"/>
                    <a:pt x="585666" y="907205"/>
                  </a:cubicBezTo>
                  <a:lnTo>
                    <a:pt x="85114" y="907205"/>
                  </a:lnTo>
                  <a:cubicBezTo>
                    <a:pt x="38107" y="907205"/>
                    <a:pt x="0" y="869098"/>
                    <a:pt x="0" y="822091"/>
                  </a:cubicBezTo>
                  <a:lnTo>
                    <a:pt x="0" y="85114"/>
                  </a:lnTo>
                  <a:cubicBezTo>
                    <a:pt x="0" y="38107"/>
                    <a:pt x="38107" y="0"/>
                    <a:pt x="85114" y="0"/>
                  </a:cubicBezTo>
                  <a:close/>
                </a:path>
              </a:pathLst>
            </a:custGeom>
            <a:solidFill>
              <a:srgbClr val="202127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" name="TextBox 23">
              <a:extLst>
                <a:ext uri="{FF2B5EF4-FFF2-40B4-BE49-F238E27FC236}">
                  <a16:creationId xmlns:a16="http://schemas.microsoft.com/office/drawing/2014/main" id="{E575E0F7-E9B4-688D-F6B6-4E8FDE1ADF06}"/>
                </a:ext>
              </a:extLst>
            </p:cNvPr>
            <p:cNvSpPr txBox="1"/>
            <p:nvPr/>
          </p:nvSpPr>
          <p:spPr>
            <a:xfrm>
              <a:off x="0" y="19050"/>
              <a:ext cx="670780" cy="8881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1387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24" name="Group 24">
            <a:extLst>
              <a:ext uri="{FF2B5EF4-FFF2-40B4-BE49-F238E27FC236}">
                <a16:creationId xmlns:a16="http://schemas.microsoft.com/office/drawing/2014/main" id="{641CA157-48ED-38B6-1445-4E3C0C3F2E49}"/>
              </a:ext>
            </a:extLst>
          </p:cNvPr>
          <p:cNvGrpSpPr/>
          <p:nvPr/>
        </p:nvGrpSpPr>
        <p:grpSpPr>
          <a:xfrm>
            <a:off x="13475621" y="5463887"/>
            <a:ext cx="2546867" cy="3444543"/>
            <a:chOff x="0" y="0"/>
            <a:chExt cx="670780" cy="907205"/>
          </a:xfrm>
        </p:grpSpPr>
        <p:sp>
          <p:nvSpPr>
            <p:cNvPr id="25" name="Freeform 25">
              <a:extLst>
                <a:ext uri="{FF2B5EF4-FFF2-40B4-BE49-F238E27FC236}">
                  <a16:creationId xmlns:a16="http://schemas.microsoft.com/office/drawing/2014/main" id="{C1B469A2-81D9-14EC-3329-FD010A8DE910}"/>
                </a:ext>
              </a:extLst>
            </p:cNvPr>
            <p:cNvSpPr/>
            <p:nvPr/>
          </p:nvSpPr>
          <p:spPr>
            <a:xfrm>
              <a:off x="0" y="0"/>
              <a:ext cx="670780" cy="907205"/>
            </a:xfrm>
            <a:custGeom>
              <a:avLst/>
              <a:gdLst/>
              <a:ahLst/>
              <a:cxnLst/>
              <a:rect l="l" t="t" r="r" b="b"/>
              <a:pathLst>
                <a:path w="670780" h="907205">
                  <a:moveTo>
                    <a:pt x="85114" y="0"/>
                  </a:moveTo>
                  <a:lnTo>
                    <a:pt x="585666" y="0"/>
                  </a:lnTo>
                  <a:cubicBezTo>
                    <a:pt x="632673" y="0"/>
                    <a:pt x="670780" y="38107"/>
                    <a:pt x="670780" y="85114"/>
                  </a:cubicBezTo>
                  <a:lnTo>
                    <a:pt x="670780" y="822091"/>
                  </a:lnTo>
                  <a:cubicBezTo>
                    <a:pt x="670780" y="869098"/>
                    <a:pt x="632673" y="907205"/>
                    <a:pt x="585666" y="907205"/>
                  </a:cubicBezTo>
                  <a:lnTo>
                    <a:pt x="85114" y="907205"/>
                  </a:lnTo>
                  <a:cubicBezTo>
                    <a:pt x="38107" y="907205"/>
                    <a:pt x="0" y="869098"/>
                    <a:pt x="0" y="822091"/>
                  </a:cubicBezTo>
                  <a:lnTo>
                    <a:pt x="0" y="85114"/>
                  </a:lnTo>
                  <a:cubicBezTo>
                    <a:pt x="0" y="38107"/>
                    <a:pt x="38107" y="0"/>
                    <a:pt x="85114" y="0"/>
                  </a:cubicBezTo>
                  <a:close/>
                </a:path>
              </a:pathLst>
            </a:custGeom>
            <a:solidFill>
              <a:srgbClr val="202127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" name="TextBox 26">
              <a:extLst>
                <a:ext uri="{FF2B5EF4-FFF2-40B4-BE49-F238E27FC236}">
                  <a16:creationId xmlns:a16="http://schemas.microsoft.com/office/drawing/2014/main" id="{982D4A2F-E8BE-3184-CADA-9F64529626A1}"/>
                </a:ext>
              </a:extLst>
            </p:cNvPr>
            <p:cNvSpPr txBox="1"/>
            <p:nvPr/>
          </p:nvSpPr>
          <p:spPr>
            <a:xfrm>
              <a:off x="0" y="19050"/>
              <a:ext cx="670780" cy="8881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1387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27" name="Group 27">
            <a:extLst>
              <a:ext uri="{FF2B5EF4-FFF2-40B4-BE49-F238E27FC236}">
                <a16:creationId xmlns:a16="http://schemas.microsoft.com/office/drawing/2014/main" id="{FDCF8161-689A-9B20-C07A-0039715454B1}"/>
              </a:ext>
            </a:extLst>
          </p:cNvPr>
          <p:cNvGrpSpPr/>
          <p:nvPr/>
        </p:nvGrpSpPr>
        <p:grpSpPr>
          <a:xfrm>
            <a:off x="6719937" y="8230201"/>
            <a:ext cx="422397" cy="422397"/>
            <a:chOff x="0" y="0"/>
            <a:chExt cx="812800" cy="812800"/>
          </a:xfrm>
        </p:grpSpPr>
        <p:sp>
          <p:nvSpPr>
            <p:cNvPr id="28" name="Freeform 28">
              <a:extLst>
                <a:ext uri="{FF2B5EF4-FFF2-40B4-BE49-F238E27FC236}">
                  <a16:creationId xmlns:a16="http://schemas.microsoft.com/office/drawing/2014/main" id="{04D003DF-7EDC-33DC-55B6-94CD10B5A9E3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9" name="TextBox 29">
              <a:extLst>
                <a:ext uri="{FF2B5EF4-FFF2-40B4-BE49-F238E27FC236}">
                  <a16:creationId xmlns:a16="http://schemas.microsoft.com/office/drawing/2014/main" id="{15B40DB8-8B98-3BDA-9077-2343E6E7293C}"/>
                </a:ext>
              </a:extLst>
            </p:cNvPr>
            <p:cNvSpPr txBox="1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1387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30" name="Group 30">
            <a:extLst>
              <a:ext uri="{FF2B5EF4-FFF2-40B4-BE49-F238E27FC236}">
                <a16:creationId xmlns:a16="http://schemas.microsoft.com/office/drawing/2014/main" id="{6E7208F3-7B74-7971-65CE-47A002CDFA3F}"/>
              </a:ext>
            </a:extLst>
          </p:cNvPr>
          <p:cNvGrpSpPr/>
          <p:nvPr/>
        </p:nvGrpSpPr>
        <p:grpSpPr>
          <a:xfrm>
            <a:off x="3860818" y="8230201"/>
            <a:ext cx="422397" cy="422397"/>
            <a:chOff x="0" y="0"/>
            <a:chExt cx="812800" cy="812800"/>
          </a:xfrm>
        </p:grpSpPr>
        <p:sp>
          <p:nvSpPr>
            <p:cNvPr id="31" name="Freeform 31">
              <a:extLst>
                <a:ext uri="{FF2B5EF4-FFF2-40B4-BE49-F238E27FC236}">
                  <a16:creationId xmlns:a16="http://schemas.microsoft.com/office/drawing/2014/main" id="{8EB5B962-F5BD-FC64-7388-DACA8A73DF71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2" name="TextBox 32">
              <a:extLst>
                <a:ext uri="{FF2B5EF4-FFF2-40B4-BE49-F238E27FC236}">
                  <a16:creationId xmlns:a16="http://schemas.microsoft.com/office/drawing/2014/main" id="{EBF91F15-C5E1-B73C-F805-7E8711837A3D}"/>
                </a:ext>
              </a:extLst>
            </p:cNvPr>
            <p:cNvSpPr txBox="1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1387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33" name="Group 33">
            <a:extLst>
              <a:ext uri="{FF2B5EF4-FFF2-40B4-BE49-F238E27FC236}">
                <a16:creationId xmlns:a16="http://schemas.microsoft.com/office/drawing/2014/main" id="{0D26C730-3A99-BDD0-43C1-1F4E403E41A9}"/>
              </a:ext>
            </a:extLst>
          </p:cNvPr>
          <p:cNvGrpSpPr/>
          <p:nvPr/>
        </p:nvGrpSpPr>
        <p:grpSpPr>
          <a:xfrm>
            <a:off x="9573282" y="8230201"/>
            <a:ext cx="422397" cy="422397"/>
            <a:chOff x="0" y="0"/>
            <a:chExt cx="812800" cy="812800"/>
          </a:xfrm>
        </p:grpSpPr>
        <p:sp>
          <p:nvSpPr>
            <p:cNvPr id="34" name="Freeform 34">
              <a:extLst>
                <a:ext uri="{FF2B5EF4-FFF2-40B4-BE49-F238E27FC236}">
                  <a16:creationId xmlns:a16="http://schemas.microsoft.com/office/drawing/2014/main" id="{D47B4AD0-371B-3371-3446-23E343821C83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5" name="TextBox 35">
              <a:extLst>
                <a:ext uri="{FF2B5EF4-FFF2-40B4-BE49-F238E27FC236}">
                  <a16:creationId xmlns:a16="http://schemas.microsoft.com/office/drawing/2014/main" id="{818DFB0F-CEA8-4367-260D-60E3454B06B1}"/>
                </a:ext>
              </a:extLst>
            </p:cNvPr>
            <p:cNvSpPr txBox="1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1387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36" name="Freeform 36">
            <a:extLst>
              <a:ext uri="{FF2B5EF4-FFF2-40B4-BE49-F238E27FC236}">
                <a16:creationId xmlns:a16="http://schemas.microsoft.com/office/drawing/2014/main" id="{5BBE415C-242C-3907-285F-A48A955587D3}"/>
              </a:ext>
            </a:extLst>
          </p:cNvPr>
          <p:cNvSpPr/>
          <p:nvPr/>
        </p:nvSpPr>
        <p:spPr>
          <a:xfrm rot="-5400000">
            <a:off x="9687525" y="4425681"/>
            <a:ext cx="284742" cy="152208"/>
          </a:xfrm>
          <a:custGeom>
            <a:avLst/>
            <a:gdLst/>
            <a:ahLst/>
            <a:cxnLst/>
            <a:rect l="l" t="t" r="r" b="b"/>
            <a:pathLst>
              <a:path w="284742" h="152208">
                <a:moveTo>
                  <a:pt x="0" y="0"/>
                </a:moveTo>
                <a:lnTo>
                  <a:pt x="284742" y="0"/>
                </a:lnTo>
                <a:lnTo>
                  <a:pt x="284742" y="152207"/>
                </a:lnTo>
                <a:lnTo>
                  <a:pt x="0" y="15220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7" name="Freeform 37">
            <a:extLst>
              <a:ext uri="{FF2B5EF4-FFF2-40B4-BE49-F238E27FC236}">
                <a16:creationId xmlns:a16="http://schemas.microsoft.com/office/drawing/2014/main" id="{723402DC-8275-3F80-A425-0059CDFEB769}"/>
              </a:ext>
            </a:extLst>
          </p:cNvPr>
          <p:cNvSpPr/>
          <p:nvPr/>
        </p:nvSpPr>
        <p:spPr>
          <a:xfrm rot="-5400000">
            <a:off x="6842841" y="8384258"/>
            <a:ext cx="213796" cy="114284"/>
          </a:xfrm>
          <a:custGeom>
            <a:avLst/>
            <a:gdLst/>
            <a:ahLst/>
            <a:cxnLst/>
            <a:rect l="l" t="t" r="r" b="b"/>
            <a:pathLst>
              <a:path w="213796" h="114284">
                <a:moveTo>
                  <a:pt x="0" y="0"/>
                </a:moveTo>
                <a:lnTo>
                  <a:pt x="213796" y="0"/>
                </a:lnTo>
                <a:lnTo>
                  <a:pt x="213796" y="114283"/>
                </a:lnTo>
                <a:lnTo>
                  <a:pt x="0" y="11428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8" name="Freeform 38">
            <a:extLst>
              <a:ext uri="{FF2B5EF4-FFF2-40B4-BE49-F238E27FC236}">
                <a16:creationId xmlns:a16="http://schemas.microsoft.com/office/drawing/2014/main" id="{E628EE0B-8D66-F7A3-B47B-8F7FE062316D}"/>
              </a:ext>
            </a:extLst>
          </p:cNvPr>
          <p:cNvSpPr/>
          <p:nvPr/>
        </p:nvSpPr>
        <p:spPr>
          <a:xfrm rot="-5400000">
            <a:off x="3983723" y="8384258"/>
            <a:ext cx="213796" cy="114284"/>
          </a:xfrm>
          <a:custGeom>
            <a:avLst/>
            <a:gdLst/>
            <a:ahLst/>
            <a:cxnLst/>
            <a:rect l="l" t="t" r="r" b="b"/>
            <a:pathLst>
              <a:path w="213796" h="114284">
                <a:moveTo>
                  <a:pt x="0" y="0"/>
                </a:moveTo>
                <a:lnTo>
                  <a:pt x="213796" y="0"/>
                </a:lnTo>
                <a:lnTo>
                  <a:pt x="213796" y="114283"/>
                </a:lnTo>
                <a:lnTo>
                  <a:pt x="0" y="11428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9" name="Freeform 39">
            <a:extLst>
              <a:ext uri="{FF2B5EF4-FFF2-40B4-BE49-F238E27FC236}">
                <a16:creationId xmlns:a16="http://schemas.microsoft.com/office/drawing/2014/main" id="{8474A54A-557A-3157-8F4C-16AF23425C2F}"/>
              </a:ext>
            </a:extLst>
          </p:cNvPr>
          <p:cNvSpPr/>
          <p:nvPr/>
        </p:nvSpPr>
        <p:spPr>
          <a:xfrm rot="-5400000">
            <a:off x="9696187" y="8384258"/>
            <a:ext cx="213796" cy="114284"/>
          </a:xfrm>
          <a:custGeom>
            <a:avLst/>
            <a:gdLst/>
            <a:ahLst/>
            <a:cxnLst/>
            <a:rect l="l" t="t" r="r" b="b"/>
            <a:pathLst>
              <a:path w="213796" h="114284">
                <a:moveTo>
                  <a:pt x="0" y="0"/>
                </a:moveTo>
                <a:lnTo>
                  <a:pt x="213796" y="0"/>
                </a:lnTo>
                <a:lnTo>
                  <a:pt x="213796" y="114283"/>
                </a:lnTo>
                <a:lnTo>
                  <a:pt x="0" y="11428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2" name="TextBox 42">
            <a:extLst>
              <a:ext uri="{FF2B5EF4-FFF2-40B4-BE49-F238E27FC236}">
                <a16:creationId xmlns:a16="http://schemas.microsoft.com/office/drawing/2014/main" id="{8B59E6E1-7A7C-5593-6F25-9C20D6C33A65}"/>
              </a:ext>
            </a:extLst>
          </p:cNvPr>
          <p:cNvSpPr txBox="1"/>
          <p:nvPr/>
        </p:nvSpPr>
        <p:spPr>
          <a:xfrm>
            <a:off x="7571841" y="4409029"/>
            <a:ext cx="2918099" cy="2076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62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41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Division Overview</a:t>
            </a:r>
          </a:p>
        </p:txBody>
      </p:sp>
      <p:sp>
        <p:nvSpPr>
          <p:cNvPr id="46" name="TextBox 46">
            <a:extLst>
              <a:ext uri="{FF2B5EF4-FFF2-40B4-BE49-F238E27FC236}">
                <a16:creationId xmlns:a16="http://schemas.microsoft.com/office/drawing/2014/main" id="{9A9E3554-676E-8E4C-C275-64A853CF737C}"/>
              </a:ext>
            </a:extLst>
          </p:cNvPr>
          <p:cNvSpPr txBox="1"/>
          <p:nvPr/>
        </p:nvSpPr>
        <p:spPr>
          <a:xfrm>
            <a:off x="2264323" y="6003427"/>
            <a:ext cx="2337026" cy="17235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Arial Bold" panose="020B0704020202020204" pitchFamily="34" charset="0"/>
                <a:cs typeface="Arial Bold" panose="020B0704020202020204" pitchFamily="34" charset="0"/>
              </a:rPr>
              <a:t>Data &amp;</a:t>
            </a:r>
          </a:p>
          <a:p>
            <a:r>
              <a:rPr lang="en-US" sz="2800" b="1" dirty="0">
                <a:solidFill>
                  <a:schemeClr val="bg1"/>
                </a:solidFill>
                <a:latin typeface="Arial Bold" panose="020B0704020202020204" pitchFamily="34" charset="0"/>
                <a:cs typeface="Arial Bold" panose="020B0704020202020204" pitchFamily="34" charset="0"/>
              </a:rPr>
              <a:t>Pre-processing</a:t>
            </a:r>
            <a:endParaRPr lang="en-US" sz="2800" dirty="0">
              <a:solidFill>
                <a:schemeClr val="bg1"/>
              </a:solidFill>
              <a:latin typeface="Arial Bold" panose="020B0704020202020204" pitchFamily="34" charset="0"/>
              <a:cs typeface="Arial Bold" panose="020B0704020202020204" pitchFamily="34" charset="0"/>
            </a:endParaRPr>
          </a:p>
          <a:p>
            <a:endParaRPr lang="en-US" sz="2800" dirty="0">
              <a:solidFill>
                <a:schemeClr val="bg1"/>
              </a:solidFill>
              <a:latin typeface="Arial Bold" panose="020B0704020202020204" pitchFamily="34" charset="0"/>
              <a:cs typeface="Arial Bold" panose="020B0704020202020204" pitchFamily="34" charset="0"/>
            </a:endParaRPr>
          </a:p>
        </p:txBody>
      </p:sp>
      <p:sp>
        <p:nvSpPr>
          <p:cNvPr id="47" name="TextBox 47">
            <a:extLst>
              <a:ext uri="{FF2B5EF4-FFF2-40B4-BE49-F238E27FC236}">
                <a16:creationId xmlns:a16="http://schemas.microsoft.com/office/drawing/2014/main" id="{865642A1-9B66-F215-11A4-9A5CC355D1CB}"/>
              </a:ext>
            </a:extLst>
          </p:cNvPr>
          <p:cNvSpPr txBox="1"/>
          <p:nvPr/>
        </p:nvSpPr>
        <p:spPr>
          <a:xfrm>
            <a:off x="5303454" y="6003427"/>
            <a:ext cx="2011746" cy="11079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 Bold" panose="020B0704020202020204" pitchFamily="34" charset="0"/>
                <a:cs typeface="Arial Bold" panose="020B0704020202020204" pitchFamily="34" charset="0"/>
              </a:rPr>
              <a:t>Model </a:t>
            </a:r>
            <a:br>
              <a:rPr lang="en-US" sz="2400" b="1" dirty="0">
                <a:solidFill>
                  <a:schemeClr val="bg1"/>
                </a:solidFill>
                <a:latin typeface="Arial Bold" panose="020B0704020202020204" pitchFamily="34" charset="0"/>
                <a:cs typeface="Arial Bold" panose="020B0704020202020204" pitchFamily="34" charset="0"/>
              </a:rPr>
            </a:br>
            <a:r>
              <a:rPr lang="en-US" sz="2400" b="1" dirty="0">
                <a:solidFill>
                  <a:schemeClr val="bg1"/>
                </a:solidFill>
                <a:latin typeface="Arial Bold" panose="020B0704020202020204" pitchFamily="34" charset="0"/>
                <a:cs typeface="Arial Bold" panose="020B0704020202020204" pitchFamily="34" charset="0"/>
              </a:rPr>
              <a:t>Architecture</a:t>
            </a:r>
            <a:endParaRPr lang="en-US" sz="2400" dirty="0">
              <a:solidFill>
                <a:schemeClr val="bg1"/>
              </a:solidFill>
              <a:latin typeface="Arial Bold" panose="020B0704020202020204" pitchFamily="34" charset="0"/>
              <a:cs typeface="Arial Bold" panose="020B0704020202020204" pitchFamily="34" charset="0"/>
            </a:endParaRPr>
          </a:p>
          <a:p>
            <a:endParaRPr lang="en-US" sz="2400" dirty="0">
              <a:solidFill>
                <a:schemeClr val="bg1"/>
              </a:solidFill>
              <a:latin typeface="Arial Bold" panose="020B0704020202020204" pitchFamily="34" charset="0"/>
              <a:cs typeface="Arial Bold" panose="020B0704020202020204" pitchFamily="34" charset="0"/>
            </a:endParaRPr>
          </a:p>
        </p:txBody>
      </p:sp>
      <p:sp>
        <p:nvSpPr>
          <p:cNvPr id="48" name="TextBox 48">
            <a:extLst>
              <a:ext uri="{FF2B5EF4-FFF2-40B4-BE49-F238E27FC236}">
                <a16:creationId xmlns:a16="http://schemas.microsoft.com/office/drawing/2014/main" id="{5F121073-C6FA-4D7E-C06B-1753CF0ABBD8}"/>
              </a:ext>
            </a:extLst>
          </p:cNvPr>
          <p:cNvSpPr txBox="1"/>
          <p:nvPr/>
        </p:nvSpPr>
        <p:spPr>
          <a:xfrm>
            <a:off x="8160837" y="6003427"/>
            <a:ext cx="1878002" cy="8617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Arial Bold" panose="020B0704020202020204" pitchFamily="34" charset="0"/>
                <a:cs typeface="Arial Bold" panose="020B0704020202020204" pitchFamily="34" charset="0"/>
              </a:rPr>
              <a:t>MobileNetV2</a:t>
            </a:r>
            <a:endParaRPr lang="en-US" sz="2800" dirty="0">
              <a:solidFill>
                <a:schemeClr val="bg1"/>
              </a:solidFill>
              <a:latin typeface="Arial Bold" panose="020B0704020202020204" pitchFamily="34" charset="0"/>
              <a:cs typeface="Arial Bold" panose="020B0704020202020204" pitchFamily="34" charset="0"/>
            </a:endParaRPr>
          </a:p>
        </p:txBody>
      </p:sp>
      <p:sp>
        <p:nvSpPr>
          <p:cNvPr id="49" name="TextBox 49">
            <a:extLst>
              <a:ext uri="{FF2B5EF4-FFF2-40B4-BE49-F238E27FC236}">
                <a16:creationId xmlns:a16="http://schemas.microsoft.com/office/drawing/2014/main" id="{30A19D4F-6AE1-7638-B6CB-6A678F2621E0}"/>
              </a:ext>
            </a:extLst>
          </p:cNvPr>
          <p:cNvSpPr txBox="1"/>
          <p:nvPr/>
        </p:nvSpPr>
        <p:spPr>
          <a:xfrm>
            <a:off x="11018220" y="6003427"/>
            <a:ext cx="1830804" cy="11079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 Bold" panose="020B0704020202020204" pitchFamily="34" charset="0"/>
                <a:cs typeface="Arial Bold" panose="020B0704020202020204" pitchFamily="34" charset="0"/>
              </a:rPr>
              <a:t>Model Training &amp; Compilation</a:t>
            </a:r>
            <a:endParaRPr lang="en-US" sz="2400" dirty="0">
              <a:solidFill>
                <a:schemeClr val="bg1"/>
              </a:solidFill>
              <a:latin typeface="Arial Bold" panose="020B0704020202020204" pitchFamily="34" charset="0"/>
              <a:cs typeface="Arial Bold" panose="020B0704020202020204" pitchFamily="34" charset="0"/>
            </a:endParaRPr>
          </a:p>
        </p:txBody>
      </p:sp>
      <p:sp>
        <p:nvSpPr>
          <p:cNvPr id="50" name="TextBox 50">
            <a:extLst>
              <a:ext uri="{FF2B5EF4-FFF2-40B4-BE49-F238E27FC236}">
                <a16:creationId xmlns:a16="http://schemas.microsoft.com/office/drawing/2014/main" id="{FCA522FF-7045-8C9D-E5EF-7CE2863617DC}"/>
              </a:ext>
            </a:extLst>
          </p:cNvPr>
          <p:cNvSpPr txBox="1"/>
          <p:nvPr/>
        </p:nvSpPr>
        <p:spPr>
          <a:xfrm>
            <a:off x="13875602" y="6003427"/>
            <a:ext cx="1787169" cy="11079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 Bold" panose="020B0704020202020204" pitchFamily="34" charset="0"/>
                <a:cs typeface="Arial Bold" panose="020B0704020202020204" pitchFamily="34" charset="0"/>
              </a:rPr>
              <a:t>Deployment &amp; Real-Time Inference</a:t>
            </a:r>
            <a:endParaRPr lang="en-US" sz="2400" dirty="0">
              <a:solidFill>
                <a:schemeClr val="bg1"/>
              </a:solidFill>
              <a:latin typeface="Arial Bold" panose="020B0704020202020204" pitchFamily="34" charset="0"/>
              <a:cs typeface="Arial Bold" panose="020B0704020202020204" pitchFamily="34" charset="0"/>
            </a:endParaRPr>
          </a:p>
        </p:txBody>
      </p:sp>
      <p:grpSp>
        <p:nvGrpSpPr>
          <p:cNvPr id="51" name="Group 51">
            <a:extLst>
              <a:ext uri="{FF2B5EF4-FFF2-40B4-BE49-F238E27FC236}">
                <a16:creationId xmlns:a16="http://schemas.microsoft.com/office/drawing/2014/main" id="{016D570E-9EB0-5D1C-310D-DB3184FD9FE1}"/>
              </a:ext>
            </a:extLst>
          </p:cNvPr>
          <p:cNvGrpSpPr/>
          <p:nvPr/>
        </p:nvGrpSpPr>
        <p:grpSpPr>
          <a:xfrm>
            <a:off x="12426627" y="8230201"/>
            <a:ext cx="422397" cy="422397"/>
            <a:chOff x="0" y="0"/>
            <a:chExt cx="812800" cy="812800"/>
          </a:xfrm>
        </p:grpSpPr>
        <p:sp>
          <p:nvSpPr>
            <p:cNvPr id="52" name="Freeform 52">
              <a:extLst>
                <a:ext uri="{FF2B5EF4-FFF2-40B4-BE49-F238E27FC236}">
                  <a16:creationId xmlns:a16="http://schemas.microsoft.com/office/drawing/2014/main" id="{A2AF4613-99A1-7D6F-24AD-32F1655631C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3" name="TextBox 53">
              <a:extLst>
                <a:ext uri="{FF2B5EF4-FFF2-40B4-BE49-F238E27FC236}">
                  <a16:creationId xmlns:a16="http://schemas.microsoft.com/office/drawing/2014/main" id="{487AD763-3B17-9C3B-5225-E07BEA722DDF}"/>
                </a:ext>
              </a:extLst>
            </p:cNvPr>
            <p:cNvSpPr txBox="1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1387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54" name="Freeform 54">
            <a:extLst>
              <a:ext uri="{FF2B5EF4-FFF2-40B4-BE49-F238E27FC236}">
                <a16:creationId xmlns:a16="http://schemas.microsoft.com/office/drawing/2014/main" id="{4671855F-0164-DE84-7613-2546879DD907}"/>
              </a:ext>
            </a:extLst>
          </p:cNvPr>
          <p:cNvSpPr/>
          <p:nvPr/>
        </p:nvSpPr>
        <p:spPr>
          <a:xfrm rot="-5400000">
            <a:off x="12549532" y="8384258"/>
            <a:ext cx="213796" cy="114284"/>
          </a:xfrm>
          <a:custGeom>
            <a:avLst/>
            <a:gdLst/>
            <a:ahLst/>
            <a:cxnLst/>
            <a:rect l="l" t="t" r="r" b="b"/>
            <a:pathLst>
              <a:path w="213796" h="114284">
                <a:moveTo>
                  <a:pt x="0" y="0"/>
                </a:moveTo>
                <a:lnTo>
                  <a:pt x="213796" y="0"/>
                </a:lnTo>
                <a:lnTo>
                  <a:pt x="213796" y="114283"/>
                </a:lnTo>
                <a:lnTo>
                  <a:pt x="0" y="11428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55" name="Group 55">
            <a:extLst>
              <a:ext uri="{FF2B5EF4-FFF2-40B4-BE49-F238E27FC236}">
                <a16:creationId xmlns:a16="http://schemas.microsoft.com/office/drawing/2014/main" id="{35B0B47D-2AE4-76B5-7FEE-90E770D32A90}"/>
              </a:ext>
            </a:extLst>
          </p:cNvPr>
          <p:cNvGrpSpPr/>
          <p:nvPr/>
        </p:nvGrpSpPr>
        <p:grpSpPr>
          <a:xfrm>
            <a:off x="15279973" y="8230201"/>
            <a:ext cx="422397" cy="422397"/>
            <a:chOff x="0" y="0"/>
            <a:chExt cx="812800" cy="812800"/>
          </a:xfrm>
        </p:grpSpPr>
        <p:sp>
          <p:nvSpPr>
            <p:cNvPr id="56" name="Freeform 56">
              <a:extLst>
                <a:ext uri="{FF2B5EF4-FFF2-40B4-BE49-F238E27FC236}">
                  <a16:creationId xmlns:a16="http://schemas.microsoft.com/office/drawing/2014/main" id="{93CCF5A4-CE07-D86F-60A7-C1B49E148AE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7" name="TextBox 57">
              <a:extLst>
                <a:ext uri="{FF2B5EF4-FFF2-40B4-BE49-F238E27FC236}">
                  <a16:creationId xmlns:a16="http://schemas.microsoft.com/office/drawing/2014/main" id="{AB37E839-F1FE-FB4A-E32F-A7C44C960624}"/>
                </a:ext>
              </a:extLst>
            </p:cNvPr>
            <p:cNvSpPr txBox="1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1387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58" name="Freeform 58">
            <a:extLst>
              <a:ext uri="{FF2B5EF4-FFF2-40B4-BE49-F238E27FC236}">
                <a16:creationId xmlns:a16="http://schemas.microsoft.com/office/drawing/2014/main" id="{B9972A85-9F4B-926C-2443-DB041EDA98C8}"/>
              </a:ext>
            </a:extLst>
          </p:cNvPr>
          <p:cNvSpPr/>
          <p:nvPr/>
        </p:nvSpPr>
        <p:spPr>
          <a:xfrm rot="-5400000">
            <a:off x="15402878" y="8384258"/>
            <a:ext cx="213796" cy="114284"/>
          </a:xfrm>
          <a:custGeom>
            <a:avLst/>
            <a:gdLst/>
            <a:ahLst/>
            <a:cxnLst/>
            <a:rect l="l" t="t" r="r" b="b"/>
            <a:pathLst>
              <a:path w="213796" h="114284">
                <a:moveTo>
                  <a:pt x="0" y="0"/>
                </a:moveTo>
                <a:lnTo>
                  <a:pt x="213796" y="0"/>
                </a:lnTo>
                <a:lnTo>
                  <a:pt x="213796" y="114283"/>
                </a:lnTo>
                <a:lnTo>
                  <a:pt x="0" y="11428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64" name="Group 9">
            <a:extLst>
              <a:ext uri="{FF2B5EF4-FFF2-40B4-BE49-F238E27FC236}">
                <a16:creationId xmlns:a16="http://schemas.microsoft.com/office/drawing/2014/main" id="{6D29B0B5-C885-8B5C-FB36-98F1CB5BD204}"/>
              </a:ext>
            </a:extLst>
          </p:cNvPr>
          <p:cNvGrpSpPr/>
          <p:nvPr/>
        </p:nvGrpSpPr>
        <p:grpSpPr>
          <a:xfrm>
            <a:off x="3966887" y="1144789"/>
            <a:ext cx="10409926" cy="2638134"/>
            <a:chOff x="0" y="0"/>
            <a:chExt cx="2741709" cy="694817"/>
          </a:xfrm>
        </p:grpSpPr>
        <p:sp>
          <p:nvSpPr>
            <p:cNvPr id="65" name="Freeform 10">
              <a:extLst>
                <a:ext uri="{FF2B5EF4-FFF2-40B4-BE49-F238E27FC236}">
                  <a16:creationId xmlns:a16="http://schemas.microsoft.com/office/drawing/2014/main" id="{7F00EE7E-9C77-E9B6-3A37-3D8AE0B6441B}"/>
                </a:ext>
              </a:extLst>
            </p:cNvPr>
            <p:cNvSpPr/>
            <p:nvPr/>
          </p:nvSpPr>
          <p:spPr>
            <a:xfrm>
              <a:off x="0" y="0"/>
              <a:ext cx="2741709" cy="694817"/>
            </a:xfrm>
            <a:custGeom>
              <a:avLst/>
              <a:gdLst/>
              <a:ahLst/>
              <a:cxnLst/>
              <a:rect l="l" t="t" r="r" b="b"/>
              <a:pathLst>
                <a:path w="2741709" h="694817">
                  <a:moveTo>
                    <a:pt x="26030" y="0"/>
                  </a:moveTo>
                  <a:lnTo>
                    <a:pt x="2715679" y="0"/>
                  </a:lnTo>
                  <a:cubicBezTo>
                    <a:pt x="2722583" y="0"/>
                    <a:pt x="2729204" y="2742"/>
                    <a:pt x="2734085" y="7624"/>
                  </a:cubicBezTo>
                  <a:cubicBezTo>
                    <a:pt x="2738967" y="12505"/>
                    <a:pt x="2741709" y="19126"/>
                    <a:pt x="2741709" y="26030"/>
                  </a:cubicBezTo>
                  <a:lnTo>
                    <a:pt x="2741709" y="668787"/>
                  </a:lnTo>
                  <a:cubicBezTo>
                    <a:pt x="2741709" y="683163"/>
                    <a:pt x="2730055" y="694817"/>
                    <a:pt x="2715679" y="694817"/>
                  </a:cubicBezTo>
                  <a:lnTo>
                    <a:pt x="26030" y="694817"/>
                  </a:lnTo>
                  <a:cubicBezTo>
                    <a:pt x="19126" y="694817"/>
                    <a:pt x="12505" y="692075"/>
                    <a:pt x="7624" y="687193"/>
                  </a:cubicBezTo>
                  <a:cubicBezTo>
                    <a:pt x="2742" y="682312"/>
                    <a:pt x="0" y="675691"/>
                    <a:pt x="0" y="668787"/>
                  </a:cubicBezTo>
                  <a:lnTo>
                    <a:pt x="0" y="26030"/>
                  </a:lnTo>
                  <a:cubicBezTo>
                    <a:pt x="0" y="11654"/>
                    <a:pt x="11654" y="0"/>
                    <a:pt x="2603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C4A5B">
                    <a:alpha val="100000"/>
                  </a:srgbClr>
                </a:gs>
                <a:gs pos="100000">
                  <a:srgbClr val="27DDDF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6" name="TextBox 11">
              <a:extLst>
                <a:ext uri="{FF2B5EF4-FFF2-40B4-BE49-F238E27FC236}">
                  <a16:creationId xmlns:a16="http://schemas.microsoft.com/office/drawing/2014/main" id="{BBF904D7-9168-C563-5993-63A480AF0CFB}"/>
                </a:ext>
              </a:extLst>
            </p:cNvPr>
            <p:cNvSpPr txBox="1"/>
            <p:nvPr/>
          </p:nvSpPr>
          <p:spPr>
            <a:xfrm>
              <a:off x="0" y="19050"/>
              <a:ext cx="2741709" cy="6757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l" defTabSz="914400" rtl="0" eaLnBrk="1" fontAlgn="auto" latinLnBrk="0" hangingPunct="1">
                <a:lnSpc>
                  <a:spcPts val="1387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7" name="TextBox 24">
            <a:extLst>
              <a:ext uri="{FF2B5EF4-FFF2-40B4-BE49-F238E27FC236}">
                <a16:creationId xmlns:a16="http://schemas.microsoft.com/office/drawing/2014/main" id="{702AF5FC-4991-C5E7-48FE-32325F612384}"/>
              </a:ext>
            </a:extLst>
          </p:cNvPr>
          <p:cNvSpPr txBox="1"/>
          <p:nvPr/>
        </p:nvSpPr>
        <p:spPr>
          <a:xfrm>
            <a:off x="5811743" y="2044576"/>
            <a:ext cx="8454192" cy="6876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>
              <a:lnSpc>
                <a:spcPts val="5092"/>
              </a:lnSpc>
            </a:pPr>
            <a:r>
              <a:rPr lang="en-US" sz="6600" dirty="0">
                <a:solidFill>
                  <a:schemeClr val="bg1"/>
                </a:solidFill>
                <a:latin typeface="Arial Bold" panose="020B0704020202020204" pitchFamily="34" charset="0"/>
                <a:cs typeface="Arial Bold" panose="020B0704020202020204" pitchFamily="34" charset="0"/>
              </a:rPr>
              <a:t>Detection Model</a:t>
            </a:r>
            <a:endParaRPr kumimoji="0" lang="en-US" sz="6000" b="1" i="0" u="none" strike="noStrike" kern="1200" cap="none" spc="-205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Bold" panose="020B0704020202020204" pitchFamily="34" charset="0"/>
              <a:ea typeface="Arial Bold"/>
              <a:cs typeface="Arial Bold" panose="020B0704020202020204" pitchFamily="34" charset="0"/>
              <a:sym typeface="Arial Bold"/>
            </a:endParaRPr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60FA07C1-B1BA-F7BE-C7C4-CC44B1241A82}"/>
              </a:ext>
            </a:extLst>
          </p:cNvPr>
          <p:cNvSpPr/>
          <p:nvPr/>
        </p:nvSpPr>
        <p:spPr>
          <a:xfrm>
            <a:off x="1074577" y="845799"/>
            <a:ext cx="499539" cy="503199"/>
          </a:xfrm>
          <a:custGeom>
            <a:avLst/>
            <a:gdLst/>
            <a:ahLst/>
            <a:cxnLst/>
            <a:rect l="l" t="t" r="r" b="b"/>
            <a:pathLst>
              <a:path w="499539" h="503199">
                <a:moveTo>
                  <a:pt x="0" y="0"/>
                </a:moveTo>
                <a:lnTo>
                  <a:pt x="499540" y="0"/>
                </a:lnTo>
                <a:lnTo>
                  <a:pt x="499540" y="503199"/>
                </a:lnTo>
                <a:lnTo>
                  <a:pt x="0" y="5031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24">
            <a:extLst>
              <a:ext uri="{FF2B5EF4-FFF2-40B4-BE49-F238E27FC236}">
                <a16:creationId xmlns:a16="http://schemas.microsoft.com/office/drawing/2014/main" id="{4B04422A-3054-9AB6-2657-FE4611561428}"/>
              </a:ext>
            </a:extLst>
          </p:cNvPr>
          <p:cNvSpPr txBox="1"/>
          <p:nvPr/>
        </p:nvSpPr>
        <p:spPr>
          <a:xfrm>
            <a:off x="1795032" y="930452"/>
            <a:ext cx="1823801" cy="2949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267"/>
              </a:lnSpc>
            </a:pPr>
            <a:r>
              <a:rPr lang="en-US" sz="2400" b="1" dirty="0" err="1">
                <a:solidFill>
                  <a:schemeClr val="bg2"/>
                </a:solidFill>
                <a:latin typeface="Arial Bold" panose="020B0704020202020204" pitchFamily="34" charset="0"/>
                <a:cs typeface="Arial Bold" panose="020B0704020202020204" pitchFamily="34" charset="0"/>
              </a:rPr>
              <a:t>VioDetect</a:t>
            </a:r>
            <a:r>
              <a:rPr lang="en-US" sz="2400" b="1" dirty="0">
                <a:solidFill>
                  <a:schemeClr val="bg2"/>
                </a:solidFill>
                <a:latin typeface="Arial Bold" panose="020B0704020202020204" pitchFamily="34" charset="0"/>
                <a:cs typeface="Arial Bold" panose="020B0704020202020204" pitchFamily="34" charset="0"/>
              </a:rPr>
              <a:t> AI</a:t>
            </a:r>
            <a:endParaRPr lang="en-US" sz="3200" b="1" spc="-41" dirty="0">
              <a:solidFill>
                <a:schemeClr val="bg2"/>
              </a:solidFill>
              <a:latin typeface="Arial Bold" panose="020B0704020202020204" pitchFamily="34" charset="0"/>
              <a:ea typeface="Arial Bold"/>
              <a:cs typeface="Arial Bold" panose="020B0704020202020204" pitchFamily="34" charset="0"/>
              <a:sym typeface="Arial Bold"/>
            </a:endParaRPr>
          </a:p>
        </p:txBody>
      </p:sp>
    </p:spTree>
    <p:extLst>
      <p:ext uri="{BB962C8B-B14F-4D97-AF65-F5344CB8AC3E}">
        <p14:creationId xmlns:p14="http://schemas.microsoft.com/office/powerpoint/2010/main" val="369866704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7" grpId="0" animBg="1"/>
      <p:bldP spid="38" grpId="0" animBg="1"/>
      <p:bldP spid="39" grpId="0" animBg="1"/>
      <p:bldP spid="42" grpId="0"/>
      <p:bldP spid="46" grpId="0"/>
      <p:bldP spid="47" grpId="0"/>
      <p:bldP spid="48" grpId="0"/>
      <p:bldP spid="49" grpId="0"/>
      <p:bldP spid="50" grpId="0"/>
      <p:bldP spid="54" grpId="0" animBg="1"/>
      <p:bldP spid="58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TM04033929[[fn=Slate]]</Template>
  <TotalTime>1093</TotalTime>
  <Words>1013</Words>
  <Application>Microsoft Office PowerPoint</Application>
  <PresentationFormat>Custom</PresentationFormat>
  <Paragraphs>217</Paragraphs>
  <Slides>23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4" baseType="lpstr">
      <vt:lpstr>Arial Bold</vt:lpstr>
      <vt:lpstr>Almarai</vt:lpstr>
      <vt:lpstr>Calibri</vt:lpstr>
      <vt:lpstr>Inter</vt:lpstr>
      <vt:lpstr>Aptos</vt:lpstr>
      <vt:lpstr>Inter Bold</vt:lpstr>
      <vt:lpstr>Abadi</vt:lpstr>
      <vt:lpstr>Arial </vt:lpstr>
      <vt:lpstr>Arial</vt:lpstr>
      <vt:lpstr>Almarai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Black and Green Modern Finance Business Report Presentation</dc:title>
  <dc:creator>DELL</dc:creator>
  <cp:lastModifiedBy>Abdullah 20210541</cp:lastModifiedBy>
  <cp:revision>12</cp:revision>
  <dcterms:created xsi:type="dcterms:W3CDTF">2006-08-16T00:00:00Z</dcterms:created>
  <dcterms:modified xsi:type="dcterms:W3CDTF">2025-06-14T02:47:59Z</dcterms:modified>
  <dc:identifier>DAGqMLkil2s</dc:identifier>
</cp:coreProperties>
</file>